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sldIdLst>
    <p:sldId id="256"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5" d="100"/>
          <a:sy n="115"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microsoft.com/office/2016/11/relationships/changesInfo" Target="changesInfos/changesInfo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bleStyles" Target="tableStyles.xml"/><Relationship Id="rId8"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Millington" userId="838fd01c1140616d" providerId="LiveId" clId="{4096BC06-C93C-4182-974A-8438102AA495}"/>
    <pc:docChg chg="delSld modSld">
      <pc:chgData name="Sophie Millington" userId="838fd01c1140616d" providerId="LiveId" clId="{4096BC06-C93C-4182-974A-8438102AA495}" dt="2023-10-01T06:32:19.439" v="5" actId="47"/>
      <pc:docMkLst>
        <pc:docMk/>
      </pc:docMkLst>
      <pc:sldChg chg="modSp mod">
        <pc:chgData name="Sophie Millington" userId="838fd01c1140616d" providerId="LiveId" clId="{4096BC06-C93C-4182-974A-8438102AA495}" dt="2023-10-01T06:31:32.179" v="4" actId="20577"/>
        <pc:sldMkLst>
          <pc:docMk/>
          <pc:sldMk cId="2050617430" sldId="256"/>
        </pc:sldMkLst>
        <pc:spChg chg="mod">
          <ac:chgData name="Sophie Millington" userId="838fd01c1140616d" providerId="LiveId" clId="{4096BC06-C93C-4182-974A-8438102AA495}" dt="2023-10-01T06:31:32.179" v="4" actId="20577"/>
          <ac:spMkLst>
            <pc:docMk/>
            <pc:sldMk cId="2050617430" sldId="256"/>
            <ac:spMk id="3" creationId="{871BF069-0C02-CEDC-2ED5-C2442B2E10B8}"/>
          </ac:spMkLst>
        </pc:spChg>
      </pc:sldChg>
      <pc:sldChg chg="del">
        <pc:chgData name="Sophie Millington" userId="838fd01c1140616d" providerId="LiveId" clId="{4096BC06-C93C-4182-974A-8438102AA495}" dt="2023-10-01T06:32:19.439" v="5" actId="47"/>
        <pc:sldMkLst>
          <pc:docMk/>
          <pc:sldMk cId="2629067072" sldId="285"/>
        </pc:sldMkLst>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5.svg"/></Relationships>
</file>

<file path=ppt/diagrams/_rels/data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svg"/><Relationship Id="rId1" Type="http://schemas.openxmlformats.org/officeDocument/2006/relationships/image" Target="../media/image7.png"/><Relationship Id="rId4" Type="http://schemas.openxmlformats.org/officeDocument/2006/relationships/image" Target="../media/image13.svg"/></Relationships>
</file>

<file path=ppt/diagrams/_rels/data3.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image" Target="../media/image8.png"/></Relationships>
</file>

<file path=ppt/diagrams/_rels/drawing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svg"/><Relationship Id="rId1" Type="http://schemas.openxmlformats.org/officeDocument/2006/relationships/image" Target="../media/image7.png"/><Relationship Id="rId4" Type="http://schemas.openxmlformats.org/officeDocument/2006/relationships/image" Target="../media/image13.svg"/></Relationships>
</file>

<file path=ppt/diagrams/_rels/drawing3.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image" Target="../media/image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B97068-66FF-4BD4-965C-094483C3F519}"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565B124C-1850-4DD1-B4B2-BE6ACC64624D}">
      <dgm:prSet custT="1"/>
      <dgm:spPr/>
      <dgm:t>
        <a:bodyPr/>
        <a:lstStyle/>
        <a:p>
          <a:pPr>
            <a:lnSpc>
              <a:spcPct val="100000"/>
            </a:lnSpc>
          </a:pPr>
          <a:r>
            <a:rPr lang="en-GB" sz="1600" dirty="0"/>
            <a:t>We want all children to be able to become fluent, confident readers and writers so that they develop a love of reading and writing as they move through their years at school. </a:t>
          </a:r>
          <a:endParaRPr lang="en-US" sz="1600" dirty="0"/>
        </a:p>
      </dgm:t>
    </dgm:pt>
    <dgm:pt modelId="{9327F5A3-11A1-41AE-8B95-ED746503D653}" type="parTrans" cxnId="{7749B368-D704-43F5-BE90-746AAFC906C2}">
      <dgm:prSet/>
      <dgm:spPr/>
      <dgm:t>
        <a:bodyPr/>
        <a:lstStyle/>
        <a:p>
          <a:endParaRPr lang="en-US"/>
        </a:p>
      </dgm:t>
    </dgm:pt>
    <dgm:pt modelId="{5184CB56-FB36-4FA9-AAD5-3BCCE9FB5E63}" type="sibTrans" cxnId="{7749B368-D704-43F5-BE90-746AAFC906C2}">
      <dgm:prSet/>
      <dgm:spPr/>
      <dgm:t>
        <a:bodyPr/>
        <a:lstStyle/>
        <a:p>
          <a:endParaRPr lang="en-US"/>
        </a:p>
      </dgm:t>
    </dgm:pt>
    <dgm:pt modelId="{3B5CE0A3-A78A-4AFC-9BF0-06055640E239}">
      <dgm:prSet custT="1"/>
      <dgm:spPr/>
      <dgm:t>
        <a:bodyPr/>
        <a:lstStyle/>
        <a:p>
          <a:pPr>
            <a:lnSpc>
              <a:spcPct val="100000"/>
            </a:lnSpc>
          </a:pPr>
          <a:r>
            <a:rPr lang="en-GB" sz="1600" dirty="0"/>
            <a:t>All schools must follow a systematic synthetic programme for the teaching of phonics and early reading, we chose Little Wandle Letters and Sounds and started their programme last year. This has been accredited by the Department for Education. </a:t>
          </a:r>
          <a:endParaRPr lang="en-US" sz="1600" dirty="0"/>
        </a:p>
      </dgm:t>
    </dgm:pt>
    <dgm:pt modelId="{A12334A2-183A-4B31-A6DD-49F86785C841}" type="parTrans" cxnId="{117C7672-B48C-414D-ADE6-DCF8D491FBC3}">
      <dgm:prSet/>
      <dgm:spPr/>
      <dgm:t>
        <a:bodyPr/>
        <a:lstStyle/>
        <a:p>
          <a:endParaRPr lang="en-US"/>
        </a:p>
      </dgm:t>
    </dgm:pt>
    <dgm:pt modelId="{7853399B-05A0-4505-9A3D-BE4F07DCE25D}" type="sibTrans" cxnId="{117C7672-B48C-414D-ADE6-DCF8D491FBC3}">
      <dgm:prSet/>
      <dgm:spPr/>
      <dgm:t>
        <a:bodyPr/>
        <a:lstStyle/>
        <a:p>
          <a:endParaRPr lang="en-US"/>
        </a:p>
      </dgm:t>
    </dgm:pt>
    <dgm:pt modelId="{83F18E93-729D-47A6-BA3F-9F2845CD798E}">
      <dgm:prSet custT="1"/>
      <dgm:spPr/>
      <dgm:t>
        <a:bodyPr/>
        <a:lstStyle/>
        <a:p>
          <a:pPr>
            <a:lnSpc>
              <a:spcPct val="100000"/>
            </a:lnSpc>
          </a:pPr>
          <a:r>
            <a:rPr lang="en-GB" sz="1600" dirty="0"/>
            <a:t>We want to ensure, as a school, we are following a consistent approach which integrates research about the science of learning.</a:t>
          </a:r>
          <a:endParaRPr lang="en-US" sz="1600" dirty="0"/>
        </a:p>
      </dgm:t>
    </dgm:pt>
    <dgm:pt modelId="{08569AF6-BEDA-4888-AE56-F1152A7FE324}" type="parTrans" cxnId="{37B8A7C4-AE92-4EC7-860E-0FD4CC4BA53B}">
      <dgm:prSet/>
      <dgm:spPr/>
      <dgm:t>
        <a:bodyPr/>
        <a:lstStyle/>
        <a:p>
          <a:endParaRPr lang="en-US"/>
        </a:p>
      </dgm:t>
    </dgm:pt>
    <dgm:pt modelId="{A17D7656-77A2-4453-A1F7-1B10E79B6FF1}" type="sibTrans" cxnId="{37B8A7C4-AE92-4EC7-860E-0FD4CC4BA53B}">
      <dgm:prSet/>
      <dgm:spPr/>
      <dgm:t>
        <a:bodyPr/>
        <a:lstStyle/>
        <a:p>
          <a:endParaRPr lang="en-US"/>
        </a:p>
      </dgm:t>
    </dgm:pt>
    <dgm:pt modelId="{82DA8B5C-8059-4632-872E-154BA3AA4100}" type="pres">
      <dgm:prSet presAssocID="{83B97068-66FF-4BD4-965C-094483C3F519}" presName="root" presStyleCnt="0">
        <dgm:presLayoutVars>
          <dgm:dir/>
          <dgm:resizeHandles val="exact"/>
        </dgm:presLayoutVars>
      </dgm:prSet>
      <dgm:spPr/>
      <dgm:t>
        <a:bodyPr/>
        <a:lstStyle/>
        <a:p>
          <a:endParaRPr lang="en-US"/>
        </a:p>
      </dgm:t>
    </dgm:pt>
    <dgm:pt modelId="{8118273C-1761-4E96-8148-F135064853EF}" type="pres">
      <dgm:prSet presAssocID="{565B124C-1850-4DD1-B4B2-BE6ACC64624D}" presName="compNode" presStyleCnt="0"/>
      <dgm:spPr/>
    </dgm:pt>
    <dgm:pt modelId="{FDF9E920-DECB-4A09-A862-BC222D9824DC}" type="pres">
      <dgm:prSet presAssocID="{565B124C-1850-4DD1-B4B2-BE6ACC64624D}" presName="iconRect" presStyleLbl="node1" presStyleIdx="0" presStyleCnt="3" custLinFactNeighborX="-22017" custLinFactNeighborY="825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extLst>
        <a:ext uri="{E40237B7-FDA0-4F09-8148-C483321AD2D9}">
          <dgm14:cNvPr xmlns:dgm14="http://schemas.microsoft.com/office/drawing/2010/diagram" id="0" name="" descr="Open Book"/>
        </a:ext>
      </dgm:extLst>
    </dgm:pt>
    <dgm:pt modelId="{CFC8B5F0-C519-4A03-B9B1-B76128DA0D66}" type="pres">
      <dgm:prSet presAssocID="{565B124C-1850-4DD1-B4B2-BE6ACC64624D}" presName="spaceRect" presStyleCnt="0"/>
      <dgm:spPr/>
    </dgm:pt>
    <dgm:pt modelId="{C89310C2-47BB-4020-A71A-C31A3BE118E0}" type="pres">
      <dgm:prSet presAssocID="{565B124C-1850-4DD1-B4B2-BE6ACC64624D}" presName="textRect" presStyleLbl="revTx" presStyleIdx="0" presStyleCnt="3" custScaleX="99898" custLinFactX="-31828" custLinFactNeighborX="-100000" custLinFactNeighborY="-3184">
        <dgm:presLayoutVars>
          <dgm:chMax val="1"/>
          <dgm:chPref val="1"/>
        </dgm:presLayoutVars>
      </dgm:prSet>
      <dgm:spPr/>
      <dgm:t>
        <a:bodyPr/>
        <a:lstStyle/>
        <a:p>
          <a:endParaRPr lang="en-US"/>
        </a:p>
      </dgm:t>
    </dgm:pt>
    <dgm:pt modelId="{937BBEC1-52E9-4F98-A7C2-1C791C153E07}" type="pres">
      <dgm:prSet presAssocID="{5184CB56-FB36-4FA9-AAD5-3BCCE9FB5E63}" presName="sibTrans" presStyleCnt="0"/>
      <dgm:spPr/>
    </dgm:pt>
    <dgm:pt modelId="{05943338-D876-445E-8F1D-7520BC496FD1}" type="pres">
      <dgm:prSet presAssocID="{3B5CE0A3-A78A-4AFC-9BF0-06055640E239}" presName="compNode" presStyleCnt="0"/>
      <dgm:spPr/>
    </dgm:pt>
    <dgm:pt modelId="{AD6DA2E4-3356-470C-9F07-064973E49F4A}" type="pres">
      <dgm:prSet presAssocID="{3B5CE0A3-A78A-4AFC-9BF0-06055640E239}" presName="iconRect" presStyleLbl="node1" presStyleIdx="1" presStyleCnt="3" custLinFactNeighborX="539" custLinFactNeighborY="-523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extLst>
        <a:ext uri="{E40237B7-FDA0-4F09-8148-C483321AD2D9}">
          <dgm14:cNvPr xmlns:dgm14="http://schemas.microsoft.com/office/drawing/2010/diagram" id="0" name="" descr="Classroom"/>
        </a:ext>
      </dgm:extLst>
    </dgm:pt>
    <dgm:pt modelId="{DEE3E4E7-2186-4A82-9FBF-81457CA4709A}" type="pres">
      <dgm:prSet presAssocID="{3B5CE0A3-A78A-4AFC-9BF0-06055640E239}" presName="spaceRect" presStyleCnt="0"/>
      <dgm:spPr/>
    </dgm:pt>
    <dgm:pt modelId="{0A84BCDB-F621-47C2-BCEF-CABAB593EF42}" type="pres">
      <dgm:prSet presAssocID="{3B5CE0A3-A78A-4AFC-9BF0-06055640E239}" presName="textRect" presStyleLbl="revTx" presStyleIdx="1" presStyleCnt="3" custScaleX="141829">
        <dgm:presLayoutVars>
          <dgm:chMax val="1"/>
          <dgm:chPref val="1"/>
        </dgm:presLayoutVars>
      </dgm:prSet>
      <dgm:spPr/>
      <dgm:t>
        <a:bodyPr/>
        <a:lstStyle/>
        <a:p>
          <a:endParaRPr lang="en-US"/>
        </a:p>
      </dgm:t>
    </dgm:pt>
    <dgm:pt modelId="{4FEB6CF5-200F-43E1-8027-FF5E41BC7F85}" type="pres">
      <dgm:prSet presAssocID="{7853399B-05A0-4505-9A3D-BE4F07DCE25D}" presName="sibTrans" presStyleCnt="0"/>
      <dgm:spPr/>
    </dgm:pt>
    <dgm:pt modelId="{B3595DAD-765F-4C63-8065-63B35D97A131}" type="pres">
      <dgm:prSet presAssocID="{83F18E93-729D-47A6-BA3F-9F2845CD798E}" presName="compNode" presStyleCnt="0"/>
      <dgm:spPr/>
    </dgm:pt>
    <dgm:pt modelId="{77F712C8-F9EF-447F-8D48-1C8988E6F6C6}" type="pres">
      <dgm:prSet presAssocID="{83F18E93-729D-47A6-BA3F-9F2845CD798E}" presName="iconRect" presStyleLbl="node1" presStyleIdx="2" presStyleCnt="3" custLinFactNeighborX="-2814" custLinFactNeighborY="-523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dgm:spPr>
      <dgm:extLst>
        <a:ext uri="{E40237B7-FDA0-4F09-8148-C483321AD2D9}">
          <dgm14:cNvPr xmlns:dgm14="http://schemas.microsoft.com/office/drawing/2010/diagram" id="0" name="" descr="Schoolhouse"/>
        </a:ext>
      </dgm:extLst>
    </dgm:pt>
    <dgm:pt modelId="{9F20F812-61B8-4975-89E4-BCB75D7E206D}" type="pres">
      <dgm:prSet presAssocID="{83F18E93-729D-47A6-BA3F-9F2845CD798E}" presName="spaceRect" presStyleCnt="0"/>
      <dgm:spPr/>
    </dgm:pt>
    <dgm:pt modelId="{FFCDBC57-EAE4-4263-BEB3-857895C2CFDF}" type="pres">
      <dgm:prSet presAssocID="{83F18E93-729D-47A6-BA3F-9F2845CD798E}" presName="textRect" presStyleLbl="revTx" presStyleIdx="2" presStyleCnt="3">
        <dgm:presLayoutVars>
          <dgm:chMax val="1"/>
          <dgm:chPref val="1"/>
        </dgm:presLayoutVars>
      </dgm:prSet>
      <dgm:spPr/>
      <dgm:t>
        <a:bodyPr/>
        <a:lstStyle/>
        <a:p>
          <a:endParaRPr lang="en-US"/>
        </a:p>
      </dgm:t>
    </dgm:pt>
  </dgm:ptLst>
  <dgm:cxnLst>
    <dgm:cxn modelId="{8C55AC1A-8804-44FE-BD9E-F4EF4EF51605}" type="presOf" srcId="{83F18E93-729D-47A6-BA3F-9F2845CD798E}" destId="{FFCDBC57-EAE4-4263-BEB3-857895C2CFDF}" srcOrd="0" destOrd="0" presId="urn:microsoft.com/office/officeart/2018/2/layout/IconLabelList"/>
    <dgm:cxn modelId="{1DF166B5-D80A-449B-B540-68BA3EBB6426}" type="presOf" srcId="{3B5CE0A3-A78A-4AFC-9BF0-06055640E239}" destId="{0A84BCDB-F621-47C2-BCEF-CABAB593EF42}" srcOrd="0" destOrd="0" presId="urn:microsoft.com/office/officeart/2018/2/layout/IconLabelList"/>
    <dgm:cxn modelId="{117C7672-B48C-414D-ADE6-DCF8D491FBC3}" srcId="{83B97068-66FF-4BD4-965C-094483C3F519}" destId="{3B5CE0A3-A78A-4AFC-9BF0-06055640E239}" srcOrd="1" destOrd="0" parTransId="{A12334A2-183A-4B31-A6DD-49F86785C841}" sibTransId="{7853399B-05A0-4505-9A3D-BE4F07DCE25D}"/>
    <dgm:cxn modelId="{30981337-805C-4E95-B8EE-92E3D15B79AF}" type="presOf" srcId="{565B124C-1850-4DD1-B4B2-BE6ACC64624D}" destId="{C89310C2-47BB-4020-A71A-C31A3BE118E0}" srcOrd="0" destOrd="0" presId="urn:microsoft.com/office/officeart/2018/2/layout/IconLabelList"/>
    <dgm:cxn modelId="{37B8A7C4-AE92-4EC7-860E-0FD4CC4BA53B}" srcId="{83B97068-66FF-4BD4-965C-094483C3F519}" destId="{83F18E93-729D-47A6-BA3F-9F2845CD798E}" srcOrd="2" destOrd="0" parTransId="{08569AF6-BEDA-4888-AE56-F1152A7FE324}" sibTransId="{A17D7656-77A2-4453-A1F7-1B10E79B6FF1}"/>
    <dgm:cxn modelId="{FFA64F91-CD9C-4EE6-8583-6C866C3AC092}" type="presOf" srcId="{83B97068-66FF-4BD4-965C-094483C3F519}" destId="{82DA8B5C-8059-4632-872E-154BA3AA4100}" srcOrd="0" destOrd="0" presId="urn:microsoft.com/office/officeart/2018/2/layout/IconLabelList"/>
    <dgm:cxn modelId="{7749B368-D704-43F5-BE90-746AAFC906C2}" srcId="{83B97068-66FF-4BD4-965C-094483C3F519}" destId="{565B124C-1850-4DD1-B4B2-BE6ACC64624D}" srcOrd="0" destOrd="0" parTransId="{9327F5A3-11A1-41AE-8B95-ED746503D653}" sibTransId="{5184CB56-FB36-4FA9-AAD5-3BCCE9FB5E63}"/>
    <dgm:cxn modelId="{2ECA504D-6D10-4D73-A155-EE3A7932B75C}" type="presParOf" srcId="{82DA8B5C-8059-4632-872E-154BA3AA4100}" destId="{8118273C-1761-4E96-8148-F135064853EF}" srcOrd="0" destOrd="0" presId="urn:microsoft.com/office/officeart/2018/2/layout/IconLabelList"/>
    <dgm:cxn modelId="{ACD3F81F-174D-4F16-BB36-68B3506AFDA8}" type="presParOf" srcId="{8118273C-1761-4E96-8148-F135064853EF}" destId="{FDF9E920-DECB-4A09-A862-BC222D9824DC}" srcOrd="0" destOrd="0" presId="urn:microsoft.com/office/officeart/2018/2/layout/IconLabelList"/>
    <dgm:cxn modelId="{CEFAB2B2-4214-4128-ABB8-D2478034C3AB}" type="presParOf" srcId="{8118273C-1761-4E96-8148-F135064853EF}" destId="{CFC8B5F0-C519-4A03-B9B1-B76128DA0D66}" srcOrd="1" destOrd="0" presId="urn:microsoft.com/office/officeart/2018/2/layout/IconLabelList"/>
    <dgm:cxn modelId="{FB8481A9-3065-4E53-8CD9-582144CC90AC}" type="presParOf" srcId="{8118273C-1761-4E96-8148-F135064853EF}" destId="{C89310C2-47BB-4020-A71A-C31A3BE118E0}" srcOrd="2" destOrd="0" presId="urn:microsoft.com/office/officeart/2018/2/layout/IconLabelList"/>
    <dgm:cxn modelId="{83A6D3DF-0687-4EA5-B920-0135B8A24D33}" type="presParOf" srcId="{82DA8B5C-8059-4632-872E-154BA3AA4100}" destId="{937BBEC1-52E9-4F98-A7C2-1C791C153E07}" srcOrd="1" destOrd="0" presId="urn:microsoft.com/office/officeart/2018/2/layout/IconLabelList"/>
    <dgm:cxn modelId="{9514ACB0-38EE-4633-9DA0-B152062391EE}" type="presParOf" srcId="{82DA8B5C-8059-4632-872E-154BA3AA4100}" destId="{05943338-D876-445E-8F1D-7520BC496FD1}" srcOrd="2" destOrd="0" presId="urn:microsoft.com/office/officeart/2018/2/layout/IconLabelList"/>
    <dgm:cxn modelId="{A82CAE31-FDC8-44EB-9E7F-230C3647E816}" type="presParOf" srcId="{05943338-D876-445E-8F1D-7520BC496FD1}" destId="{AD6DA2E4-3356-470C-9F07-064973E49F4A}" srcOrd="0" destOrd="0" presId="urn:microsoft.com/office/officeart/2018/2/layout/IconLabelList"/>
    <dgm:cxn modelId="{EA0280F1-6026-425D-8C27-C05156985C6B}" type="presParOf" srcId="{05943338-D876-445E-8F1D-7520BC496FD1}" destId="{DEE3E4E7-2186-4A82-9FBF-81457CA4709A}" srcOrd="1" destOrd="0" presId="urn:microsoft.com/office/officeart/2018/2/layout/IconLabelList"/>
    <dgm:cxn modelId="{FE8BF223-16C4-4826-830D-A2188FCF879B}" type="presParOf" srcId="{05943338-D876-445E-8F1D-7520BC496FD1}" destId="{0A84BCDB-F621-47C2-BCEF-CABAB593EF42}" srcOrd="2" destOrd="0" presId="urn:microsoft.com/office/officeart/2018/2/layout/IconLabelList"/>
    <dgm:cxn modelId="{92776CB0-7A17-498B-8663-5E6C21D80E46}" type="presParOf" srcId="{82DA8B5C-8059-4632-872E-154BA3AA4100}" destId="{4FEB6CF5-200F-43E1-8027-FF5E41BC7F85}" srcOrd="3" destOrd="0" presId="urn:microsoft.com/office/officeart/2018/2/layout/IconLabelList"/>
    <dgm:cxn modelId="{FA9B57B9-2B1A-4006-803D-C11EE9062F38}" type="presParOf" srcId="{82DA8B5C-8059-4632-872E-154BA3AA4100}" destId="{B3595DAD-765F-4C63-8065-63B35D97A131}" srcOrd="4" destOrd="0" presId="urn:microsoft.com/office/officeart/2018/2/layout/IconLabelList"/>
    <dgm:cxn modelId="{08BC81E5-7928-4AD4-AB62-7FF6B99A1432}" type="presParOf" srcId="{B3595DAD-765F-4C63-8065-63B35D97A131}" destId="{77F712C8-F9EF-447F-8D48-1C8988E6F6C6}" srcOrd="0" destOrd="0" presId="urn:microsoft.com/office/officeart/2018/2/layout/IconLabelList"/>
    <dgm:cxn modelId="{3004BBD6-E211-4741-8DE8-54C9D69F224F}" type="presParOf" srcId="{B3595DAD-765F-4C63-8065-63B35D97A131}" destId="{9F20F812-61B8-4975-89E4-BCB75D7E206D}" srcOrd="1" destOrd="0" presId="urn:microsoft.com/office/officeart/2018/2/layout/IconLabelList"/>
    <dgm:cxn modelId="{7A639A85-EBBF-4958-9F82-EDE8A40272FC}" type="presParOf" srcId="{B3595DAD-765F-4C63-8065-63B35D97A131}" destId="{FFCDBC57-EAE4-4263-BEB3-857895C2CFDF}"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12AB2E-1012-4639-8FFD-6DC259DC82D0}"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ECBED0AA-C187-47A7-BDDC-C902E0F1F482}">
      <dgm:prSet custT="1"/>
      <dgm:spPr/>
      <dgm:t>
        <a:bodyPr/>
        <a:lstStyle/>
        <a:p>
          <a:pPr>
            <a:lnSpc>
              <a:spcPct val="100000"/>
            </a:lnSpc>
          </a:pPr>
          <a:r>
            <a:rPr lang="en-GB" sz="1600" dirty="0"/>
            <a:t>The smallest unit of sound that can be identified in words. We use the term ‘phoneme’ but also call it a ‘sound’. </a:t>
          </a:r>
          <a:endParaRPr lang="en-US" sz="1600" dirty="0"/>
        </a:p>
      </dgm:t>
    </dgm:pt>
    <dgm:pt modelId="{F86496DE-3054-45A6-84ED-6558D80F029B}" type="parTrans" cxnId="{FED6D91A-93E2-40CD-BADE-5A9BE63000B6}">
      <dgm:prSet/>
      <dgm:spPr/>
      <dgm:t>
        <a:bodyPr/>
        <a:lstStyle/>
        <a:p>
          <a:endParaRPr lang="en-US"/>
        </a:p>
      </dgm:t>
    </dgm:pt>
    <dgm:pt modelId="{66E90CDC-C6A4-443F-A26B-D2B5B2C4A5AB}" type="sibTrans" cxnId="{FED6D91A-93E2-40CD-BADE-5A9BE63000B6}">
      <dgm:prSet/>
      <dgm:spPr/>
      <dgm:t>
        <a:bodyPr/>
        <a:lstStyle/>
        <a:p>
          <a:endParaRPr lang="en-US"/>
        </a:p>
      </dgm:t>
    </dgm:pt>
    <dgm:pt modelId="{833F10C6-B55B-4476-B1C3-4D392BCB3912}">
      <dgm:prSet custT="1"/>
      <dgm:spPr/>
      <dgm:t>
        <a:bodyPr/>
        <a:lstStyle/>
        <a:p>
          <a:pPr>
            <a:lnSpc>
              <a:spcPct val="100000"/>
            </a:lnSpc>
          </a:pPr>
          <a:r>
            <a:rPr lang="en-GB" sz="1600" dirty="0"/>
            <a:t>A grapheme is a letter or group of letters used to represent a particular phoneme when writing. This could be called ‘a sound written down’. The way graphemes are used to represent phonemes in our written language is known as the ‘alphabetic code’.</a:t>
          </a:r>
          <a:endParaRPr lang="en-US" sz="1600" dirty="0"/>
        </a:p>
      </dgm:t>
    </dgm:pt>
    <dgm:pt modelId="{1954543A-D9E9-45BD-A000-A3A0909C2E3F}" type="parTrans" cxnId="{64C2C763-A629-40D8-8FAA-A65FCDF8DB06}">
      <dgm:prSet/>
      <dgm:spPr/>
      <dgm:t>
        <a:bodyPr/>
        <a:lstStyle/>
        <a:p>
          <a:endParaRPr lang="en-US"/>
        </a:p>
      </dgm:t>
    </dgm:pt>
    <dgm:pt modelId="{F14154AE-698F-4CFE-B1E5-9FDF7DE8BC1C}" type="sibTrans" cxnId="{64C2C763-A629-40D8-8FAA-A65FCDF8DB06}">
      <dgm:prSet/>
      <dgm:spPr/>
      <dgm:t>
        <a:bodyPr/>
        <a:lstStyle/>
        <a:p>
          <a:endParaRPr lang="en-US"/>
        </a:p>
      </dgm:t>
    </dgm:pt>
    <dgm:pt modelId="{E261B7B9-B457-47D2-B708-F0C44F48A934}" type="pres">
      <dgm:prSet presAssocID="{0712AB2E-1012-4639-8FFD-6DC259DC82D0}" presName="root" presStyleCnt="0">
        <dgm:presLayoutVars>
          <dgm:dir/>
          <dgm:resizeHandles val="exact"/>
        </dgm:presLayoutVars>
      </dgm:prSet>
      <dgm:spPr/>
      <dgm:t>
        <a:bodyPr/>
        <a:lstStyle/>
        <a:p>
          <a:endParaRPr lang="en-US"/>
        </a:p>
      </dgm:t>
    </dgm:pt>
    <dgm:pt modelId="{4BC4232F-457D-4446-9E75-52886B8D8BAC}" type="pres">
      <dgm:prSet presAssocID="{ECBED0AA-C187-47A7-BDDC-C902E0F1F482}" presName="compNode" presStyleCnt="0"/>
      <dgm:spPr/>
    </dgm:pt>
    <dgm:pt modelId="{36D04736-6976-4F14-B5B0-3DFD0A9C045E}" type="pres">
      <dgm:prSet presAssocID="{ECBED0AA-C187-47A7-BDDC-C902E0F1F48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extLst>
        <a:ext uri="{E40237B7-FDA0-4F09-8148-C483321AD2D9}">
          <dgm14:cNvPr xmlns:dgm14="http://schemas.microsoft.com/office/drawing/2010/diagram" id="0" name="" descr="Ear"/>
        </a:ext>
      </dgm:extLst>
    </dgm:pt>
    <dgm:pt modelId="{E1D71C06-D3B3-4D8B-9F35-CB70BF134078}" type="pres">
      <dgm:prSet presAssocID="{ECBED0AA-C187-47A7-BDDC-C902E0F1F482}" presName="spaceRect" presStyleCnt="0"/>
      <dgm:spPr/>
    </dgm:pt>
    <dgm:pt modelId="{E706232E-8F83-4AEB-B7F2-81A9B752DCE8}" type="pres">
      <dgm:prSet presAssocID="{ECBED0AA-C187-47A7-BDDC-C902E0F1F482}" presName="textRect" presStyleLbl="revTx" presStyleIdx="0" presStyleCnt="2">
        <dgm:presLayoutVars>
          <dgm:chMax val="1"/>
          <dgm:chPref val="1"/>
        </dgm:presLayoutVars>
      </dgm:prSet>
      <dgm:spPr/>
      <dgm:t>
        <a:bodyPr/>
        <a:lstStyle/>
        <a:p>
          <a:endParaRPr lang="en-US"/>
        </a:p>
      </dgm:t>
    </dgm:pt>
    <dgm:pt modelId="{20ADCB1E-4F05-4D12-BF1E-5AF778CE3552}" type="pres">
      <dgm:prSet presAssocID="{66E90CDC-C6A4-443F-A26B-D2B5B2C4A5AB}" presName="sibTrans" presStyleCnt="0"/>
      <dgm:spPr/>
    </dgm:pt>
    <dgm:pt modelId="{88DF6DEB-76D1-4832-84AD-50FE72C29244}" type="pres">
      <dgm:prSet presAssocID="{833F10C6-B55B-4476-B1C3-4D392BCB3912}" presName="compNode" presStyleCnt="0"/>
      <dgm:spPr/>
    </dgm:pt>
    <dgm:pt modelId="{2E4E0B0A-0DF7-4A3E-97BE-36689668B49A}" type="pres">
      <dgm:prSet presAssocID="{833F10C6-B55B-4476-B1C3-4D392BCB3912}"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extLst>
        <a:ext uri="{E40237B7-FDA0-4F09-8148-C483321AD2D9}">
          <dgm14:cNvPr xmlns:dgm14="http://schemas.microsoft.com/office/drawing/2010/diagram" id="0" name="" descr="Subtitles"/>
        </a:ext>
      </dgm:extLst>
    </dgm:pt>
    <dgm:pt modelId="{52EEEECB-73CD-42F4-B89E-11E24CA9D109}" type="pres">
      <dgm:prSet presAssocID="{833F10C6-B55B-4476-B1C3-4D392BCB3912}" presName="spaceRect" presStyleCnt="0"/>
      <dgm:spPr/>
    </dgm:pt>
    <dgm:pt modelId="{3AB799E7-C92A-4B23-A226-00CB49287233}" type="pres">
      <dgm:prSet presAssocID="{833F10C6-B55B-4476-B1C3-4D392BCB3912}" presName="textRect" presStyleLbl="revTx" presStyleIdx="1" presStyleCnt="2">
        <dgm:presLayoutVars>
          <dgm:chMax val="1"/>
          <dgm:chPref val="1"/>
        </dgm:presLayoutVars>
      </dgm:prSet>
      <dgm:spPr/>
      <dgm:t>
        <a:bodyPr/>
        <a:lstStyle/>
        <a:p>
          <a:endParaRPr lang="en-US"/>
        </a:p>
      </dgm:t>
    </dgm:pt>
  </dgm:ptLst>
  <dgm:cxnLst>
    <dgm:cxn modelId="{F9BBBC2E-4036-4C32-AB20-3117C308C06C}" type="presOf" srcId="{833F10C6-B55B-4476-B1C3-4D392BCB3912}" destId="{3AB799E7-C92A-4B23-A226-00CB49287233}" srcOrd="0" destOrd="0" presId="urn:microsoft.com/office/officeart/2018/2/layout/IconLabelList"/>
    <dgm:cxn modelId="{FED6D91A-93E2-40CD-BADE-5A9BE63000B6}" srcId="{0712AB2E-1012-4639-8FFD-6DC259DC82D0}" destId="{ECBED0AA-C187-47A7-BDDC-C902E0F1F482}" srcOrd="0" destOrd="0" parTransId="{F86496DE-3054-45A6-84ED-6558D80F029B}" sibTransId="{66E90CDC-C6A4-443F-A26B-D2B5B2C4A5AB}"/>
    <dgm:cxn modelId="{6667CB02-6DBD-4B6A-ADEF-83AB90DB67C2}" type="presOf" srcId="{ECBED0AA-C187-47A7-BDDC-C902E0F1F482}" destId="{E706232E-8F83-4AEB-B7F2-81A9B752DCE8}" srcOrd="0" destOrd="0" presId="urn:microsoft.com/office/officeart/2018/2/layout/IconLabelList"/>
    <dgm:cxn modelId="{64C2C763-A629-40D8-8FAA-A65FCDF8DB06}" srcId="{0712AB2E-1012-4639-8FFD-6DC259DC82D0}" destId="{833F10C6-B55B-4476-B1C3-4D392BCB3912}" srcOrd="1" destOrd="0" parTransId="{1954543A-D9E9-45BD-A000-A3A0909C2E3F}" sibTransId="{F14154AE-698F-4CFE-B1E5-9FDF7DE8BC1C}"/>
    <dgm:cxn modelId="{A0DF851E-7B30-4FC6-816D-230F8915830A}" type="presOf" srcId="{0712AB2E-1012-4639-8FFD-6DC259DC82D0}" destId="{E261B7B9-B457-47D2-B708-F0C44F48A934}" srcOrd="0" destOrd="0" presId="urn:microsoft.com/office/officeart/2018/2/layout/IconLabelList"/>
    <dgm:cxn modelId="{6791B009-7BDA-43BA-AF6E-0C4A0BB083ED}" type="presParOf" srcId="{E261B7B9-B457-47D2-B708-F0C44F48A934}" destId="{4BC4232F-457D-4446-9E75-52886B8D8BAC}" srcOrd="0" destOrd="0" presId="urn:microsoft.com/office/officeart/2018/2/layout/IconLabelList"/>
    <dgm:cxn modelId="{3CAFD17D-10C8-49EE-9B39-DBF656DAB188}" type="presParOf" srcId="{4BC4232F-457D-4446-9E75-52886B8D8BAC}" destId="{36D04736-6976-4F14-B5B0-3DFD0A9C045E}" srcOrd="0" destOrd="0" presId="urn:microsoft.com/office/officeart/2018/2/layout/IconLabelList"/>
    <dgm:cxn modelId="{DAAABD8B-1704-4471-AB37-88529B696400}" type="presParOf" srcId="{4BC4232F-457D-4446-9E75-52886B8D8BAC}" destId="{E1D71C06-D3B3-4D8B-9F35-CB70BF134078}" srcOrd="1" destOrd="0" presId="urn:microsoft.com/office/officeart/2018/2/layout/IconLabelList"/>
    <dgm:cxn modelId="{437D3C0B-49AD-4CDE-BCA4-30E9CD57F199}" type="presParOf" srcId="{4BC4232F-457D-4446-9E75-52886B8D8BAC}" destId="{E706232E-8F83-4AEB-B7F2-81A9B752DCE8}" srcOrd="2" destOrd="0" presId="urn:microsoft.com/office/officeart/2018/2/layout/IconLabelList"/>
    <dgm:cxn modelId="{626E2D0A-4CE1-4D50-9F23-C7FA009F918E}" type="presParOf" srcId="{E261B7B9-B457-47D2-B708-F0C44F48A934}" destId="{20ADCB1E-4F05-4D12-BF1E-5AF778CE3552}" srcOrd="1" destOrd="0" presId="urn:microsoft.com/office/officeart/2018/2/layout/IconLabelList"/>
    <dgm:cxn modelId="{35749E09-51FE-4F5D-9C68-B6C03FB124FE}" type="presParOf" srcId="{E261B7B9-B457-47D2-B708-F0C44F48A934}" destId="{88DF6DEB-76D1-4832-84AD-50FE72C29244}" srcOrd="2" destOrd="0" presId="urn:microsoft.com/office/officeart/2018/2/layout/IconLabelList"/>
    <dgm:cxn modelId="{B691EB01-D79A-4806-8124-490932E34B33}" type="presParOf" srcId="{88DF6DEB-76D1-4832-84AD-50FE72C29244}" destId="{2E4E0B0A-0DF7-4A3E-97BE-36689668B49A}" srcOrd="0" destOrd="0" presId="urn:microsoft.com/office/officeart/2018/2/layout/IconLabelList"/>
    <dgm:cxn modelId="{CF1457E7-0B59-4CDC-8C30-63EC2EA6FC81}" type="presParOf" srcId="{88DF6DEB-76D1-4832-84AD-50FE72C29244}" destId="{52EEEECB-73CD-42F4-B89E-11E24CA9D109}" srcOrd="1" destOrd="0" presId="urn:microsoft.com/office/officeart/2018/2/layout/IconLabelList"/>
    <dgm:cxn modelId="{345030F8-126E-4560-98FD-4A8E17C652AA}" type="presParOf" srcId="{88DF6DEB-76D1-4832-84AD-50FE72C29244}" destId="{3AB799E7-C92A-4B23-A226-00CB49287233}"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001425C-324B-41A7-A8A1-CE498F366D06}"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BC027A57-9B95-41F9-A73D-CCF39532E618}">
      <dgm:prSet custT="1"/>
      <dgm:spPr/>
      <dgm:t>
        <a:bodyPr/>
        <a:lstStyle/>
        <a:p>
          <a:pPr>
            <a:lnSpc>
              <a:spcPct val="100000"/>
            </a:lnSpc>
          </a:pPr>
          <a:r>
            <a:rPr lang="en-GB" sz="1600" dirty="0"/>
            <a:t>A digraph is a grapheme using two letters to represent one phoneme. With children, we frequently reinforce it with the mantra ‘two letters, one sound’.</a:t>
          </a:r>
          <a:endParaRPr lang="en-US" sz="1600" dirty="0"/>
        </a:p>
      </dgm:t>
    </dgm:pt>
    <dgm:pt modelId="{83087039-31E5-4656-8F21-8D96E54BCC79}" type="parTrans" cxnId="{80489049-5F42-4EC1-8492-6F2B49B6E41E}">
      <dgm:prSet/>
      <dgm:spPr/>
      <dgm:t>
        <a:bodyPr/>
        <a:lstStyle/>
        <a:p>
          <a:endParaRPr lang="en-US"/>
        </a:p>
      </dgm:t>
    </dgm:pt>
    <dgm:pt modelId="{F1F57CAD-9A12-4461-B8D4-0521B2199D47}" type="sibTrans" cxnId="{80489049-5F42-4EC1-8492-6F2B49B6E41E}">
      <dgm:prSet/>
      <dgm:spPr/>
      <dgm:t>
        <a:bodyPr/>
        <a:lstStyle/>
        <a:p>
          <a:endParaRPr lang="en-US"/>
        </a:p>
      </dgm:t>
    </dgm:pt>
    <dgm:pt modelId="{C257997F-5AD4-4C83-AAB2-A5C155E357E3}">
      <dgm:prSet/>
      <dgm:spPr/>
      <dgm:t>
        <a:bodyPr/>
        <a:lstStyle/>
        <a:p>
          <a:pPr>
            <a:lnSpc>
              <a:spcPct val="100000"/>
            </a:lnSpc>
          </a:pPr>
          <a:r>
            <a:rPr lang="en-GB" dirty="0"/>
            <a:t>A trigraph is a grapheme using three letters to represent one phoneme. With children, we frequently reinforce it with the mantra ‘three letters, one sound’.</a:t>
          </a:r>
          <a:endParaRPr lang="en-US" dirty="0"/>
        </a:p>
      </dgm:t>
    </dgm:pt>
    <dgm:pt modelId="{E0D5DDE7-0E46-4F3E-8622-8DC22262C820}" type="parTrans" cxnId="{FD205725-414A-41DC-9FB5-57D992B01D3C}">
      <dgm:prSet/>
      <dgm:spPr/>
      <dgm:t>
        <a:bodyPr/>
        <a:lstStyle/>
        <a:p>
          <a:endParaRPr lang="en-US"/>
        </a:p>
      </dgm:t>
    </dgm:pt>
    <dgm:pt modelId="{BD776081-383F-4CC8-8446-0221CE7469A3}" type="sibTrans" cxnId="{FD205725-414A-41DC-9FB5-57D992B01D3C}">
      <dgm:prSet/>
      <dgm:spPr/>
      <dgm:t>
        <a:bodyPr/>
        <a:lstStyle/>
        <a:p>
          <a:endParaRPr lang="en-US"/>
        </a:p>
      </dgm:t>
    </dgm:pt>
    <dgm:pt modelId="{583360E6-8B17-49F1-A12C-E3EE21DEAE25}" type="pres">
      <dgm:prSet presAssocID="{6001425C-324B-41A7-A8A1-CE498F366D06}" presName="root" presStyleCnt="0">
        <dgm:presLayoutVars>
          <dgm:dir/>
          <dgm:resizeHandles val="exact"/>
        </dgm:presLayoutVars>
      </dgm:prSet>
      <dgm:spPr/>
      <dgm:t>
        <a:bodyPr/>
        <a:lstStyle/>
        <a:p>
          <a:endParaRPr lang="en-US"/>
        </a:p>
      </dgm:t>
    </dgm:pt>
    <dgm:pt modelId="{E4C2AC58-5A12-4310-AD07-10141DFCFAD8}" type="pres">
      <dgm:prSet presAssocID="{BC027A57-9B95-41F9-A73D-CCF39532E618}" presName="compNode" presStyleCnt="0"/>
      <dgm:spPr/>
    </dgm:pt>
    <dgm:pt modelId="{1827423E-CC03-471D-BFF5-1981C22D4936}" type="pres">
      <dgm:prSet presAssocID="{BC027A57-9B95-41F9-A73D-CCF39532E618}" presName="iconRect" presStyleLbl="node1" presStyleIdx="0" presStyleCnt="2" custLinFactNeighborX="-28843" custLinFactNeighborY="2219"/>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extLst>
        <a:ext uri="{E40237B7-FDA0-4F09-8148-C483321AD2D9}">
          <dgm14:cNvPr xmlns:dgm14="http://schemas.microsoft.com/office/drawing/2010/diagram" id="0" name="" descr="Subtitles"/>
        </a:ext>
      </dgm:extLst>
    </dgm:pt>
    <dgm:pt modelId="{68E62286-7339-42AD-B004-7CB408A07788}" type="pres">
      <dgm:prSet presAssocID="{BC027A57-9B95-41F9-A73D-CCF39532E618}" presName="spaceRect" presStyleCnt="0"/>
      <dgm:spPr/>
    </dgm:pt>
    <dgm:pt modelId="{51177A44-BEEC-46D6-AA4A-3DFB6A527616}" type="pres">
      <dgm:prSet presAssocID="{BC027A57-9B95-41F9-A73D-CCF39532E618}" presName="textRect" presStyleLbl="revTx" presStyleIdx="0" presStyleCnt="2">
        <dgm:presLayoutVars>
          <dgm:chMax val="1"/>
          <dgm:chPref val="1"/>
        </dgm:presLayoutVars>
      </dgm:prSet>
      <dgm:spPr/>
      <dgm:t>
        <a:bodyPr/>
        <a:lstStyle/>
        <a:p>
          <a:endParaRPr lang="en-US"/>
        </a:p>
      </dgm:t>
    </dgm:pt>
    <dgm:pt modelId="{8196DCAC-8DEE-4165-829C-9FE0740C634F}" type="pres">
      <dgm:prSet presAssocID="{F1F57CAD-9A12-4461-B8D4-0521B2199D47}" presName="sibTrans" presStyleCnt="0"/>
      <dgm:spPr/>
    </dgm:pt>
    <dgm:pt modelId="{83C3B31B-8D68-4990-A3E8-58174036E88E}" type="pres">
      <dgm:prSet presAssocID="{C257997F-5AD4-4C83-AAB2-A5C155E357E3}" presName="compNode" presStyleCnt="0"/>
      <dgm:spPr/>
    </dgm:pt>
    <dgm:pt modelId="{65619A73-2E37-455C-B464-757EDE554A85}" type="pres">
      <dgm:prSet presAssocID="{C257997F-5AD4-4C83-AAB2-A5C155E357E3}" presName="iconRect" presStyleLbl="node1" presStyleIdx="1" presStyleCnt="2" custLinFactNeighborX="34168" custLinFactNeighborY="6002"/>
      <dgm:spPr>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rcRect/>
          <a:stretch>
            <a:fillRect/>
          </a:stretch>
        </a:blipFill>
      </dgm:spPr>
      <dgm:extLst>
        <a:ext uri="{E40237B7-FDA0-4F09-8148-C483321AD2D9}">
          <dgm14:cNvPr xmlns:dgm14="http://schemas.microsoft.com/office/drawing/2010/diagram" id="0" name="" descr="Speaker Phone"/>
        </a:ext>
      </dgm:extLst>
    </dgm:pt>
    <dgm:pt modelId="{D07C8FC2-352D-4033-9BF8-52CB000C02B1}" type="pres">
      <dgm:prSet presAssocID="{C257997F-5AD4-4C83-AAB2-A5C155E357E3}" presName="spaceRect" presStyleCnt="0"/>
      <dgm:spPr/>
    </dgm:pt>
    <dgm:pt modelId="{30050351-DD9B-4500-86CD-7B677942BD62}" type="pres">
      <dgm:prSet presAssocID="{C257997F-5AD4-4C83-AAB2-A5C155E357E3}" presName="textRect" presStyleLbl="revTx" presStyleIdx="1" presStyleCnt="2">
        <dgm:presLayoutVars>
          <dgm:chMax val="1"/>
          <dgm:chPref val="1"/>
        </dgm:presLayoutVars>
      </dgm:prSet>
      <dgm:spPr/>
      <dgm:t>
        <a:bodyPr/>
        <a:lstStyle/>
        <a:p>
          <a:endParaRPr lang="en-US"/>
        </a:p>
      </dgm:t>
    </dgm:pt>
  </dgm:ptLst>
  <dgm:cxnLst>
    <dgm:cxn modelId="{80489049-5F42-4EC1-8492-6F2B49B6E41E}" srcId="{6001425C-324B-41A7-A8A1-CE498F366D06}" destId="{BC027A57-9B95-41F9-A73D-CCF39532E618}" srcOrd="0" destOrd="0" parTransId="{83087039-31E5-4656-8F21-8D96E54BCC79}" sibTransId="{F1F57CAD-9A12-4461-B8D4-0521B2199D47}"/>
    <dgm:cxn modelId="{FD205725-414A-41DC-9FB5-57D992B01D3C}" srcId="{6001425C-324B-41A7-A8A1-CE498F366D06}" destId="{C257997F-5AD4-4C83-AAB2-A5C155E357E3}" srcOrd="1" destOrd="0" parTransId="{E0D5DDE7-0E46-4F3E-8622-8DC22262C820}" sibTransId="{BD776081-383F-4CC8-8446-0221CE7469A3}"/>
    <dgm:cxn modelId="{A52AEF86-C279-4CD9-A2BC-8A65B1ADFB76}" type="presOf" srcId="{6001425C-324B-41A7-A8A1-CE498F366D06}" destId="{583360E6-8B17-49F1-A12C-E3EE21DEAE25}" srcOrd="0" destOrd="0" presId="urn:microsoft.com/office/officeart/2018/2/layout/IconLabelList"/>
    <dgm:cxn modelId="{F5A29A7E-C7D7-4622-96CD-2F8FAC3DEE92}" type="presOf" srcId="{BC027A57-9B95-41F9-A73D-CCF39532E618}" destId="{51177A44-BEEC-46D6-AA4A-3DFB6A527616}" srcOrd="0" destOrd="0" presId="urn:microsoft.com/office/officeart/2018/2/layout/IconLabelList"/>
    <dgm:cxn modelId="{AD6F525A-2B39-4275-A9F0-85241E067F96}" type="presOf" srcId="{C257997F-5AD4-4C83-AAB2-A5C155E357E3}" destId="{30050351-DD9B-4500-86CD-7B677942BD62}" srcOrd="0" destOrd="0" presId="urn:microsoft.com/office/officeart/2018/2/layout/IconLabelList"/>
    <dgm:cxn modelId="{015A1520-7257-4FB3-8BDC-3D89E1A48CDB}" type="presParOf" srcId="{583360E6-8B17-49F1-A12C-E3EE21DEAE25}" destId="{E4C2AC58-5A12-4310-AD07-10141DFCFAD8}" srcOrd="0" destOrd="0" presId="urn:microsoft.com/office/officeart/2018/2/layout/IconLabelList"/>
    <dgm:cxn modelId="{C9E75A03-4B43-4FA1-9C12-B6B209266E9A}" type="presParOf" srcId="{E4C2AC58-5A12-4310-AD07-10141DFCFAD8}" destId="{1827423E-CC03-471D-BFF5-1981C22D4936}" srcOrd="0" destOrd="0" presId="urn:microsoft.com/office/officeart/2018/2/layout/IconLabelList"/>
    <dgm:cxn modelId="{72A7BB2A-9B62-4151-BA54-995323D66B84}" type="presParOf" srcId="{E4C2AC58-5A12-4310-AD07-10141DFCFAD8}" destId="{68E62286-7339-42AD-B004-7CB408A07788}" srcOrd="1" destOrd="0" presId="urn:microsoft.com/office/officeart/2018/2/layout/IconLabelList"/>
    <dgm:cxn modelId="{5D45FD41-B2FB-4265-9725-2E9F4B983522}" type="presParOf" srcId="{E4C2AC58-5A12-4310-AD07-10141DFCFAD8}" destId="{51177A44-BEEC-46D6-AA4A-3DFB6A527616}" srcOrd="2" destOrd="0" presId="urn:microsoft.com/office/officeart/2018/2/layout/IconLabelList"/>
    <dgm:cxn modelId="{45432505-5285-46B2-96BA-15E0450213F7}" type="presParOf" srcId="{583360E6-8B17-49F1-A12C-E3EE21DEAE25}" destId="{8196DCAC-8DEE-4165-829C-9FE0740C634F}" srcOrd="1" destOrd="0" presId="urn:microsoft.com/office/officeart/2018/2/layout/IconLabelList"/>
    <dgm:cxn modelId="{3A68BFCD-E3A3-45A0-A7B0-B94F4FBB3EAC}" type="presParOf" srcId="{583360E6-8B17-49F1-A12C-E3EE21DEAE25}" destId="{83C3B31B-8D68-4990-A3E8-58174036E88E}" srcOrd="2" destOrd="0" presId="urn:microsoft.com/office/officeart/2018/2/layout/IconLabelList"/>
    <dgm:cxn modelId="{C2A48107-140B-4C7E-96B6-EE54B9760C89}" type="presParOf" srcId="{83C3B31B-8D68-4990-A3E8-58174036E88E}" destId="{65619A73-2E37-455C-B464-757EDE554A85}" srcOrd="0" destOrd="0" presId="urn:microsoft.com/office/officeart/2018/2/layout/IconLabelList"/>
    <dgm:cxn modelId="{B362014E-7A17-40AD-AF6F-0DA319DF08B3}" type="presParOf" srcId="{83C3B31B-8D68-4990-A3E8-58174036E88E}" destId="{D07C8FC2-352D-4033-9BF8-52CB000C02B1}" srcOrd="1" destOrd="0" presId="urn:microsoft.com/office/officeart/2018/2/layout/IconLabelList"/>
    <dgm:cxn modelId="{BED87BD5-213D-459F-B5D3-0207EBCAF251}" type="presParOf" srcId="{83C3B31B-8D68-4990-A3E8-58174036E88E}" destId="{30050351-DD9B-4500-86CD-7B677942BD62}"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F9E920-DECB-4A09-A862-BC222D9824DC}">
      <dsp:nvSpPr>
        <dsp:cNvPr id="0" name=""/>
        <dsp:cNvSpPr/>
      </dsp:nvSpPr>
      <dsp:spPr>
        <a:xfrm>
          <a:off x="787234" y="684863"/>
          <a:ext cx="1177689" cy="117768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9310C2-47BB-4020-A71A-C31A3BE118E0}">
      <dsp:nvSpPr>
        <dsp:cNvPr id="0" name=""/>
        <dsp:cNvSpPr/>
      </dsp:nvSpPr>
      <dsp:spPr>
        <a:xfrm>
          <a:off x="0" y="2194959"/>
          <a:ext cx="2611751" cy="1532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GB" sz="1600" kern="1200" dirty="0"/>
            <a:t>We want all children to be able to become fluent, confident readers and writers so that they develop a love of reading and writing as they move through their years at school. </a:t>
          </a:r>
          <a:endParaRPr lang="en-US" sz="1600" kern="1200" dirty="0"/>
        </a:p>
      </dsp:txBody>
      <dsp:txXfrm>
        <a:off x="0" y="2194959"/>
        <a:ext cx="2611751" cy="1532941"/>
      </dsp:txXfrm>
    </dsp:sp>
    <dsp:sp modelId="{AD6DA2E4-3356-470C-9F07-064973E49F4A}">
      <dsp:nvSpPr>
        <dsp:cNvPr id="0" name=""/>
        <dsp:cNvSpPr/>
      </dsp:nvSpPr>
      <dsp:spPr>
        <a:xfrm>
          <a:off x="4675303" y="526028"/>
          <a:ext cx="1177689" cy="117768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84BCDB-F621-47C2-BCEF-CABAB593EF42}">
      <dsp:nvSpPr>
        <dsp:cNvPr id="0" name=""/>
        <dsp:cNvSpPr/>
      </dsp:nvSpPr>
      <dsp:spPr>
        <a:xfrm>
          <a:off x="3401905" y="2243768"/>
          <a:ext cx="3711789" cy="1532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GB" sz="1600" kern="1200" dirty="0"/>
            <a:t>All schools must follow a systematic synthetic programme for the teaching of phonics and early reading, we chose Little Wandle Letters and Sounds and started their programme last year. This has been accredited by the Department for Education. </a:t>
          </a:r>
          <a:endParaRPr lang="en-US" sz="1600" kern="1200" dirty="0"/>
        </a:p>
      </dsp:txBody>
      <dsp:txXfrm>
        <a:off x="3401905" y="2243768"/>
        <a:ext cx="3711789" cy="1532941"/>
      </dsp:txXfrm>
    </dsp:sp>
    <dsp:sp modelId="{77F712C8-F9EF-447F-8D48-1C8988E6F6C6}">
      <dsp:nvSpPr>
        <dsp:cNvPr id="0" name=""/>
        <dsp:cNvSpPr/>
      </dsp:nvSpPr>
      <dsp:spPr>
        <a:xfrm>
          <a:off x="8258243" y="526028"/>
          <a:ext cx="1177689" cy="117768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CDBC57-EAE4-4263-BEB3-857895C2CFDF}">
      <dsp:nvSpPr>
        <dsp:cNvPr id="0" name=""/>
        <dsp:cNvSpPr/>
      </dsp:nvSpPr>
      <dsp:spPr>
        <a:xfrm>
          <a:off x="7571684" y="2243768"/>
          <a:ext cx="2617087" cy="1532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GB" sz="1600" kern="1200" dirty="0"/>
            <a:t>We want to ensure, as a school, we are following a consistent approach which integrates research about the science of learning.</a:t>
          </a:r>
          <a:endParaRPr lang="en-US" sz="1600" kern="1200" dirty="0"/>
        </a:p>
      </dsp:txBody>
      <dsp:txXfrm>
        <a:off x="7571684" y="2243768"/>
        <a:ext cx="2617087" cy="15329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D04736-6976-4F14-B5B0-3DFD0A9C045E}">
      <dsp:nvSpPr>
        <dsp:cNvPr id="0" name=""/>
        <dsp:cNvSpPr/>
      </dsp:nvSpPr>
      <dsp:spPr>
        <a:xfrm>
          <a:off x="1747800" y="307379"/>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06232E-8F83-4AEB-B7F2-81A9B752DCE8}">
      <dsp:nvSpPr>
        <dsp:cNvPr id="0" name=""/>
        <dsp:cNvSpPr/>
      </dsp:nvSpPr>
      <dsp:spPr>
        <a:xfrm>
          <a:off x="559800" y="2813862"/>
          <a:ext cx="4320000" cy="1243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GB" sz="1600" kern="1200" dirty="0"/>
            <a:t>The smallest unit of sound that can be identified in words. We use the term ‘phoneme’ but also call it a ‘sound’. </a:t>
          </a:r>
          <a:endParaRPr lang="en-US" sz="1600" kern="1200" dirty="0"/>
        </a:p>
      </dsp:txBody>
      <dsp:txXfrm>
        <a:off x="559800" y="2813862"/>
        <a:ext cx="4320000" cy="1243125"/>
      </dsp:txXfrm>
    </dsp:sp>
    <dsp:sp modelId="{2E4E0B0A-0DF7-4A3E-97BE-36689668B49A}">
      <dsp:nvSpPr>
        <dsp:cNvPr id="0" name=""/>
        <dsp:cNvSpPr/>
      </dsp:nvSpPr>
      <dsp:spPr>
        <a:xfrm>
          <a:off x="6823800" y="307379"/>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B799E7-C92A-4B23-A226-00CB49287233}">
      <dsp:nvSpPr>
        <dsp:cNvPr id="0" name=""/>
        <dsp:cNvSpPr/>
      </dsp:nvSpPr>
      <dsp:spPr>
        <a:xfrm>
          <a:off x="5635800" y="2813862"/>
          <a:ext cx="4320000" cy="1243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GB" sz="1600" kern="1200" dirty="0"/>
            <a:t>A grapheme is a letter or group of letters used to represent a particular phoneme when writing. This could be called ‘a sound written down’. The way graphemes are used to represent phonemes in our written language is known as the ‘alphabetic code’.</a:t>
          </a:r>
          <a:endParaRPr lang="en-US" sz="1600" kern="1200" dirty="0"/>
        </a:p>
      </dsp:txBody>
      <dsp:txXfrm>
        <a:off x="5635800" y="2813862"/>
        <a:ext cx="4320000" cy="124312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27423E-CC03-471D-BFF5-1981C22D4936}">
      <dsp:nvSpPr>
        <dsp:cNvPr id="0" name=""/>
        <dsp:cNvSpPr/>
      </dsp:nvSpPr>
      <dsp:spPr>
        <a:xfrm>
          <a:off x="1187092" y="486103"/>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177A44-BEEC-46D6-AA4A-3DFB6A527616}">
      <dsp:nvSpPr>
        <dsp:cNvPr id="0" name=""/>
        <dsp:cNvSpPr/>
      </dsp:nvSpPr>
      <dsp:spPr>
        <a:xfrm>
          <a:off x="559800" y="2908900"/>
          <a:ext cx="4320000" cy="101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GB" sz="1600" kern="1200" dirty="0"/>
            <a:t>A digraph is a grapheme using two letters to represent one phoneme. With children, we frequently reinforce it with the mantra ‘two letters, one sound’.</a:t>
          </a:r>
          <a:endParaRPr lang="en-US" sz="1600" kern="1200" dirty="0"/>
        </a:p>
      </dsp:txBody>
      <dsp:txXfrm>
        <a:off x="559800" y="2908900"/>
        <a:ext cx="4320000" cy="1012500"/>
      </dsp:txXfrm>
    </dsp:sp>
    <dsp:sp modelId="{65619A73-2E37-455C-B464-757EDE554A85}">
      <dsp:nvSpPr>
        <dsp:cNvPr id="0" name=""/>
        <dsp:cNvSpPr/>
      </dsp:nvSpPr>
      <dsp:spPr>
        <a:xfrm>
          <a:off x="7488025" y="559645"/>
          <a:ext cx="1944000" cy="1944000"/>
        </a:xfrm>
        <a:prstGeom prst="rect">
          <a:avLst/>
        </a:prstGeom>
        <a:blipFill rotWithShape="1">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050351-DD9B-4500-86CD-7B677942BD62}">
      <dsp:nvSpPr>
        <dsp:cNvPr id="0" name=""/>
        <dsp:cNvSpPr/>
      </dsp:nvSpPr>
      <dsp:spPr>
        <a:xfrm>
          <a:off x="5635800" y="2908900"/>
          <a:ext cx="4320000" cy="101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11200">
            <a:lnSpc>
              <a:spcPct val="100000"/>
            </a:lnSpc>
            <a:spcBef>
              <a:spcPct val="0"/>
            </a:spcBef>
            <a:spcAft>
              <a:spcPct val="35000"/>
            </a:spcAft>
          </a:pPr>
          <a:r>
            <a:rPr lang="en-GB" sz="1600" kern="1200" dirty="0"/>
            <a:t>A trigraph is a grapheme using three letters to represent one phoneme. With children, we frequently reinforce it with the mantra ‘three letters, one sound’.</a:t>
          </a:r>
          <a:endParaRPr lang="en-US" sz="1600" kern="1200" dirty="0"/>
        </a:p>
      </dsp:txBody>
      <dsp:txXfrm>
        <a:off x="5635800" y="2908900"/>
        <a:ext cx="4320000" cy="10125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77B34-E5EA-60E7-9E7C-6E77AB104C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3720A1B-4E00-EEC5-7419-FECC954C99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BD011AB-8E3F-EF79-7B55-1DE98011AF7E}"/>
              </a:ext>
            </a:extLst>
          </p:cNvPr>
          <p:cNvSpPr>
            <a:spLocks noGrp="1"/>
          </p:cNvSpPr>
          <p:nvPr>
            <p:ph type="dt" sz="half" idx="10"/>
          </p:nvPr>
        </p:nvSpPr>
        <p:spPr/>
        <p:txBody>
          <a:bodyPr/>
          <a:lstStyle/>
          <a:p>
            <a:fld id="{88CD7D70-20E6-472D-83C9-5DAFC0D13E63}" type="datetimeFigureOut">
              <a:rPr lang="en-GB" smtClean="0"/>
              <a:t>04/10/2023</a:t>
            </a:fld>
            <a:endParaRPr lang="en-GB"/>
          </a:p>
        </p:txBody>
      </p:sp>
      <p:sp>
        <p:nvSpPr>
          <p:cNvPr id="5" name="Footer Placeholder 4">
            <a:extLst>
              <a:ext uri="{FF2B5EF4-FFF2-40B4-BE49-F238E27FC236}">
                <a16:creationId xmlns:a16="http://schemas.microsoft.com/office/drawing/2014/main" id="{4D0E1CDD-186C-B23E-4C0C-8C49D5F46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2BEF69-5C5D-8182-2FC6-8BBAF7A2F4FD}"/>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4068443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85CC7-B72D-8F94-574E-4250E0DDCA3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A13F6D-9F33-26D8-F70E-731AE5DC49A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480FC4-9B12-671D-9308-CF12DC86D93C}"/>
              </a:ext>
            </a:extLst>
          </p:cNvPr>
          <p:cNvSpPr>
            <a:spLocks noGrp="1"/>
          </p:cNvSpPr>
          <p:nvPr>
            <p:ph type="dt" sz="half" idx="10"/>
          </p:nvPr>
        </p:nvSpPr>
        <p:spPr/>
        <p:txBody>
          <a:bodyPr/>
          <a:lstStyle/>
          <a:p>
            <a:fld id="{88CD7D70-20E6-472D-83C9-5DAFC0D13E63}" type="datetimeFigureOut">
              <a:rPr lang="en-GB" smtClean="0"/>
              <a:t>04/10/2023</a:t>
            </a:fld>
            <a:endParaRPr lang="en-GB"/>
          </a:p>
        </p:txBody>
      </p:sp>
      <p:sp>
        <p:nvSpPr>
          <p:cNvPr id="5" name="Footer Placeholder 4">
            <a:extLst>
              <a:ext uri="{FF2B5EF4-FFF2-40B4-BE49-F238E27FC236}">
                <a16:creationId xmlns:a16="http://schemas.microsoft.com/office/drawing/2014/main" id="{34EAD83A-CD1D-0F23-D45D-9CB192F70E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3D2F5A-C2AD-6723-43FA-78809DC3C01A}"/>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4075503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207871-184A-705F-A6E8-F5F9238692D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880DEBC-C96D-B35E-8FF2-C7D25B32BC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B09A11-1A59-9CE5-109D-536FF7D4A595}"/>
              </a:ext>
            </a:extLst>
          </p:cNvPr>
          <p:cNvSpPr>
            <a:spLocks noGrp="1"/>
          </p:cNvSpPr>
          <p:nvPr>
            <p:ph type="dt" sz="half" idx="10"/>
          </p:nvPr>
        </p:nvSpPr>
        <p:spPr/>
        <p:txBody>
          <a:bodyPr/>
          <a:lstStyle/>
          <a:p>
            <a:fld id="{88CD7D70-20E6-472D-83C9-5DAFC0D13E63}" type="datetimeFigureOut">
              <a:rPr lang="en-GB" smtClean="0"/>
              <a:t>04/10/2023</a:t>
            </a:fld>
            <a:endParaRPr lang="en-GB"/>
          </a:p>
        </p:txBody>
      </p:sp>
      <p:sp>
        <p:nvSpPr>
          <p:cNvPr id="5" name="Footer Placeholder 4">
            <a:extLst>
              <a:ext uri="{FF2B5EF4-FFF2-40B4-BE49-F238E27FC236}">
                <a16:creationId xmlns:a16="http://schemas.microsoft.com/office/drawing/2014/main" id="{ECFBF209-720E-1086-B49F-9E94FD70D2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FC5C58-C1A8-75B0-6FC1-77E0905FD4CB}"/>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33073918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7CE9F-21FE-D4D0-3CAC-D0E5407B6D3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735C337-75AD-6E24-C88C-160E73A169E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C511E2E-EF2D-0472-629A-604F69009C3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7F66FC0-2CB8-CE60-7F3B-613CBA75A6C6}"/>
              </a:ext>
            </a:extLst>
          </p:cNvPr>
          <p:cNvSpPr>
            <a:spLocks noGrp="1"/>
          </p:cNvSpPr>
          <p:nvPr>
            <p:ph type="dt" sz="half" idx="10"/>
          </p:nvPr>
        </p:nvSpPr>
        <p:spPr/>
        <p:txBody>
          <a:bodyPr/>
          <a:lstStyle/>
          <a:p>
            <a:fld id="{88CD7D70-20E6-472D-83C9-5DAFC0D13E63}" type="datetimeFigureOut">
              <a:rPr lang="en-GB" smtClean="0"/>
              <a:t>04/10/2023</a:t>
            </a:fld>
            <a:endParaRPr lang="en-GB"/>
          </a:p>
        </p:txBody>
      </p:sp>
      <p:sp>
        <p:nvSpPr>
          <p:cNvPr id="6" name="Footer Placeholder 5">
            <a:extLst>
              <a:ext uri="{FF2B5EF4-FFF2-40B4-BE49-F238E27FC236}">
                <a16:creationId xmlns:a16="http://schemas.microsoft.com/office/drawing/2014/main" id="{F0BC7A47-1E7B-80E3-F036-4AFC429CBE5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2BED0E6-5EA0-DCE1-922A-D7FE92C76058}"/>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21537164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17A64-60B6-805D-C168-BDCA44E96B9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5848CD6-03C7-C783-6BC7-BEE67F0B0E0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1A1E1A9-3905-7C32-5372-90A98FA0934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2DC3A1-E29E-6229-335E-2D5A751F4D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0FF603B-DE51-E8F9-A20D-D65E12A743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5E2EDFB-01B4-2169-F93A-4B02E5B15581}"/>
              </a:ext>
            </a:extLst>
          </p:cNvPr>
          <p:cNvSpPr>
            <a:spLocks noGrp="1"/>
          </p:cNvSpPr>
          <p:nvPr>
            <p:ph type="dt" sz="half" idx="10"/>
          </p:nvPr>
        </p:nvSpPr>
        <p:spPr/>
        <p:txBody>
          <a:bodyPr/>
          <a:lstStyle/>
          <a:p>
            <a:fld id="{88CD7D70-20E6-472D-83C9-5DAFC0D13E63}" type="datetimeFigureOut">
              <a:rPr lang="en-GB" smtClean="0"/>
              <a:t>04/10/2023</a:t>
            </a:fld>
            <a:endParaRPr lang="en-GB"/>
          </a:p>
        </p:txBody>
      </p:sp>
      <p:sp>
        <p:nvSpPr>
          <p:cNvPr id="8" name="Footer Placeholder 7">
            <a:extLst>
              <a:ext uri="{FF2B5EF4-FFF2-40B4-BE49-F238E27FC236}">
                <a16:creationId xmlns:a16="http://schemas.microsoft.com/office/drawing/2014/main" id="{1FD87D33-32D4-BBDB-34C9-0968E63E63A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A704EFE-2EC0-79E5-1B06-2CE60DC35FD8}"/>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1539221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23F8A-67BF-D3B2-D265-C1AA08ACB91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D3CE29A-57B5-A1DF-4ECF-0F5EED92994A}"/>
              </a:ext>
            </a:extLst>
          </p:cNvPr>
          <p:cNvSpPr>
            <a:spLocks noGrp="1"/>
          </p:cNvSpPr>
          <p:nvPr>
            <p:ph type="dt" sz="half" idx="10"/>
          </p:nvPr>
        </p:nvSpPr>
        <p:spPr/>
        <p:txBody>
          <a:bodyPr/>
          <a:lstStyle/>
          <a:p>
            <a:fld id="{88CD7D70-20E6-472D-83C9-5DAFC0D13E63}" type="datetimeFigureOut">
              <a:rPr lang="en-GB" smtClean="0"/>
              <a:t>04/10/2023</a:t>
            </a:fld>
            <a:endParaRPr lang="en-GB"/>
          </a:p>
        </p:txBody>
      </p:sp>
      <p:sp>
        <p:nvSpPr>
          <p:cNvPr id="4" name="Footer Placeholder 3">
            <a:extLst>
              <a:ext uri="{FF2B5EF4-FFF2-40B4-BE49-F238E27FC236}">
                <a16:creationId xmlns:a16="http://schemas.microsoft.com/office/drawing/2014/main" id="{F283D47C-FFFE-478C-6E79-1E4A6D46262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3E3ED99-15A6-9A83-B041-B006A0FA88A7}"/>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923427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682530F-7D18-7299-DB9F-75127E5BF08D}"/>
              </a:ext>
            </a:extLst>
          </p:cNvPr>
          <p:cNvSpPr>
            <a:spLocks noGrp="1"/>
          </p:cNvSpPr>
          <p:nvPr>
            <p:ph type="dt" sz="half" idx="10"/>
          </p:nvPr>
        </p:nvSpPr>
        <p:spPr/>
        <p:txBody>
          <a:bodyPr/>
          <a:lstStyle/>
          <a:p>
            <a:fld id="{88CD7D70-20E6-472D-83C9-5DAFC0D13E63}" type="datetimeFigureOut">
              <a:rPr lang="en-GB" smtClean="0"/>
              <a:t>04/10/2023</a:t>
            </a:fld>
            <a:endParaRPr lang="en-GB"/>
          </a:p>
        </p:txBody>
      </p:sp>
      <p:sp>
        <p:nvSpPr>
          <p:cNvPr id="3" name="Footer Placeholder 2">
            <a:extLst>
              <a:ext uri="{FF2B5EF4-FFF2-40B4-BE49-F238E27FC236}">
                <a16:creationId xmlns:a16="http://schemas.microsoft.com/office/drawing/2014/main" id="{DCA21271-1C18-EFFC-73F4-4F983F14598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9A9E7E3-BDC3-5695-A60B-5FEBFC2B90D7}"/>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1635354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FE7E6-1858-CED2-A0B5-96834D45CB3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A549E25-8881-BF14-0EB3-EC231A6248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D44DBF9-819A-4A5C-3FBF-01CB76238C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A1FE849-48A5-46E5-EAC2-3C8B9D08DB24}"/>
              </a:ext>
            </a:extLst>
          </p:cNvPr>
          <p:cNvSpPr>
            <a:spLocks noGrp="1"/>
          </p:cNvSpPr>
          <p:nvPr>
            <p:ph type="dt" sz="half" idx="10"/>
          </p:nvPr>
        </p:nvSpPr>
        <p:spPr/>
        <p:txBody>
          <a:bodyPr/>
          <a:lstStyle/>
          <a:p>
            <a:fld id="{88CD7D70-20E6-472D-83C9-5DAFC0D13E63}" type="datetimeFigureOut">
              <a:rPr lang="en-GB" smtClean="0"/>
              <a:t>04/10/2023</a:t>
            </a:fld>
            <a:endParaRPr lang="en-GB"/>
          </a:p>
        </p:txBody>
      </p:sp>
      <p:sp>
        <p:nvSpPr>
          <p:cNvPr id="6" name="Footer Placeholder 5">
            <a:extLst>
              <a:ext uri="{FF2B5EF4-FFF2-40B4-BE49-F238E27FC236}">
                <a16:creationId xmlns:a16="http://schemas.microsoft.com/office/drawing/2014/main" id="{F0BD17EC-4B89-2BC8-E615-F89A65C081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D6744DC-F174-5AB2-BBB6-873412075A4F}"/>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3894326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EC2C8-4BD2-6F5F-61CD-6FFEDE9422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487B43D-6D02-FAF7-E7A8-1B1EFA3475C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09BD001-B4FD-868F-B3A3-D8B8EA233E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07DCD4-3D77-6954-8850-4EDAC9F70735}"/>
              </a:ext>
            </a:extLst>
          </p:cNvPr>
          <p:cNvSpPr>
            <a:spLocks noGrp="1"/>
          </p:cNvSpPr>
          <p:nvPr>
            <p:ph type="dt" sz="half" idx="10"/>
          </p:nvPr>
        </p:nvSpPr>
        <p:spPr/>
        <p:txBody>
          <a:bodyPr/>
          <a:lstStyle/>
          <a:p>
            <a:fld id="{88CD7D70-20E6-472D-83C9-5DAFC0D13E63}" type="datetimeFigureOut">
              <a:rPr lang="en-GB" smtClean="0"/>
              <a:t>04/10/2023</a:t>
            </a:fld>
            <a:endParaRPr lang="en-GB"/>
          </a:p>
        </p:txBody>
      </p:sp>
      <p:sp>
        <p:nvSpPr>
          <p:cNvPr id="6" name="Footer Placeholder 5">
            <a:extLst>
              <a:ext uri="{FF2B5EF4-FFF2-40B4-BE49-F238E27FC236}">
                <a16:creationId xmlns:a16="http://schemas.microsoft.com/office/drawing/2014/main" id="{A03E9B06-4B1C-CC87-2F35-3BD9FC9E94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AE40770-E1BC-571D-4E62-F0F52ABC393E}"/>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42085085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F5FF5-ED2E-11E5-00BA-0DE6E0885B9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34279A9-3E74-0479-DA31-CCF005CD990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6C9606-5B91-6AFD-F3E8-8D52004B04CE}"/>
              </a:ext>
            </a:extLst>
          </p:cNvPr>
          <p:cNvSpPr>
            <a:spLocks noGrp="1"/>
          </p:cNvSpPr>
          <p:nvPr>
            <p:ph type="dt" sz="half" idx="10"/>
          </p:nvPr>
        </p:nvSpPr>
        <p:spPr/>
        <p:txBody>
          <a:bodyPr/>
          <a:lstStyle/>
          <a:p>
            <a:fld id="{88CD7D70-20E6-472D-83C9-5DAFC0D13E63}" type="datetimeFigureOut">
              <a:rPr lang="en-GB" smtClean="0"/>
              <a:t>04/10/2023</a:t>
            </a:fld>
            <a:endParaRPr lang="en-GB"/>
          </a:p>
        </p:txBody>
      </p:sp>
      <p:sp>
        <p:nvSpPr>
          <p:cNvPr id="5" name="Footer Placeholder 4">
            <a:extLst>
              <a:ext uri="{FF2B5EF4-FFF2-40B4-BE49-F238E27FC236}">
                <a16:creationId xmlns:a16="http://schemas.microsoft.com/office/drawing/2014/main" id="{D2ED3C89-5736-8FF0-D8B8-C27DDD4E605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82419D-9DF2-AAF8-4CA7-CCF6E7C2DDF2}"/>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2838806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662BCB-65FB-2148-D9BC-A6FC8396BC3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8E54221-074C-1F6A-183C-4AF34C4DD61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FF498D-CEBA-5425-30C5-3675ED291180}"/>
              </a:ext>
            </a:extLst>
          </p:cNvPr>
          <p:cNvSpPr>
            <a:spLocks noGrp="1"/>
          </p:cNvSpPr>
          <p:nvPr>
            <p:ph type="dt" sz="half" idx="10"/>
          </p:nvPr>
        </p:nvSpPr>
        <p:spPr/>
        <p:txBody>
          <a:bodyPr/>
          <a:lstStyle/>
          <a:p>
            <a:fld id="{88CD7D70-20E6-472D-83C9-5DAFC0D13E63}" type="datetimeFigureOut">
              <a:rPr lang="en-GB" smtClean="0"/>
              <a:t>04/10/2023</a:t>
            </a:fld>
            <a:endParaRPr lang="en-GB"/>
          </a:p>
        </p:txBody>
      </p:sp>
      <p:sp>
        <p:nvSpPr>
          <p:cNvPr id="5" name="Footer Placeholder 4">
            <a:extLst>
              <a:ext uri="{FF2B5EF4-FFF2-40B4-BE49-F238E27FC236}">
                <a16:creationId xmlns:a16="http://schemas.microsoft.com/office/drawing/2014/main" id="{A0A737BD-96B8-F162-FE87-B93FB13733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9F7BA3-BDB4-9E61-6B2B-D14060099E1B}"/>
              </a:ext>
            </a:extLst>
          </p:cNvPr>
          <p:cNvSpPr>
            <a:spLocks noGrp="1"/>
          </p:cNvSpPr>
          <p:nvPr>
            <p:ph type="sldNum" sz="quarter" idx="12"/>
          </p:nvPr>
        </p:nvSpPr>
        <p:spPr/>
        <p:txBody>
          <a:bodyPr/>
          <a:lstStyle/>
          <a:p>
            <a:fld id="{7AAB0664-5DCE-4BCE-B0E4-4C8A1988E2CC}" type="slidenum">
              <a:rPr lang="en-GB" smtClean="0"/>
              <a:t>‹#›</a:t>
            </a:fld>
            <a:endParaRPr lang="en-GB"/>
          </a:p>
        </p:txBody>
      </p:sp>
    </p:spTree>
    <p:extLst>
      <p:ext uri="{BB962C8B-B14F-4D97-AF65-F5344CB8AC3E}">
        <p14:creationId xmlns:p14="http://schemas.microsoft.com/office/powerpoint/2010/main" val="657641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9B65FC-A795-579C-C62E-DE7975B110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09A21E9-B4E2-2BDD-C213-30B4B63EB9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3548A5-6998-2AF2-1F27-9BE61196FC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CD7D70-20E6-472D-83C9-5DAFC0D13E63}" type="datetimeFigureOut">
              <a:rPr lang="en-GB" smtClean="0"/>
              <a:t>04/10/2023</a:t>
            </a:fld>
            <a:endParaRPr lang="en-GB"/>
          </a:p>
        </p:txBody>
      </p:sp>
      <p:sp>
        <p:nvSpPr>
          <p:cNvPr id="5" name="Footer Placeholder 4">
            <a:extLst>
              <a:ext uri="{FF2B5EF4-FFF2-40B4-BE49-F238E27FC236}">
                <a16:creationId xmlns:a16="http://schemas.microsoft.com/office/drawing/2014/main" id="{F99C8CA6-01E2-E1EA-5501-C7AFE0A437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E4A25E0-E0A3-4F12-AD8F-65E33BB2830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AB0664-5DCE-4BCE-B0E4-4C8A1988E2CC}" type="slidenum">
              <a:rPr lang="en-GB" smtClean="0"/>
              <a:t>‹#›</a:t>
            </a:fld>
            <a:endParaRPr lang="en-GB"/>
          </a:p>
        </p:txBody>
      </p:sp>
    </p:spTree>
    <p:extLst>
      <p:ext uri="{BB962C8B-B14F-4D97-AF65-F5344CB8AC3E}">
        <p14:creationId xmlns:p14="http://schemas.microsoft.com/office/powerpoint/2010/main" val="26061639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2" Type="http://schemas.openxmlformats.org/officeDocument/2006/relationships/hyperlink" Target="https://www.littlewandlelettersandsounds.org.uk/resources/for-parents/"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hyperlink" Target="https://www.littlewandlelettersandsounds.org.uk/resources/for-parents/"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lydlynchinfants.co.uk/phonics/" TargetMode="External"/><Relationship Id="rId2" Type="http://schemas.openxmlformats.org/officeDocument/2006/relationships/hyperlink" Target="https://www.littlewandlelettersandsounds.org.uk/resources/for-parents/"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hyperlink" Target="https://www.lydlynchinfants.co.uk/phonics/" TargetMode="Externa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ECC07320-C2CA-4E29-8481-9D9E143C778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B23329-AA94-2130-0142-56AFCB11F5E6}"/>
              </a:ext>
            </a:extLst>
          </p:cNvPr>
          <p:cNvSpPr>
            <a:spLocks noGrp="1"/>
          </p:cNvSpPr>
          <p:nvPr>
            <p:ph type="ctrTitle"/>
          </p:nvPr>
        </p:nvSpPr>
        <p:spPr>
          <a:xfrm>
            <a:off x="7380407" y="743447"/>
            <a:ext cx="3973385" cy="3692028"/>
          </a:xfrm>
          <a:noFill/>
        </p:spPr>
        <p:txBody>
          <a:bodyPr>
            <a:normAutofit/>
          </a:bodyPr>
          <a:lstStyle/>
          <a:p>
            <a:pPr algn="l"/>
            <a:r>
              <a:rPr lang="en-GB" sz="5200" dirty="0"/>
              <a:t>Little Wandle Parent Workshop</a:t>
            </a:r>
          </a:p>
        </p:txBody>
      </p:sp>
      <p:sp>
        <p:nvSpPr>
          <p:cNvPr id="3" name="Subtitle 2">
            <a:extLst>
              <a:ext uri="{FF2B5EF4-FFF2-40B4-BE49-F238E27FC236}">
                <a16:creationId xmlns:a16="http://schemas.microsoft.com/office/drawing/2014/main" id="{871BF069-0C02-CEDC-2ED5-C2442B2E10B8}"/>
              </a:ext>
            </a:extLst>
          </p:cNvPr>
          <p:cNvSpPr>
            <a:spLocks noGrp="1"/>
          </p:cNvSpPr>
          <p:nvPr>
            <p:ph type="subTitle" idx="1"/>
          </p:nvPr>
        </p:nvSpPr>
        <p:spPr>
          <a:xfrm>
            <a:off x="7380408" y="4629234"/>
            <a:ext cx="3973386" cy="1485319"/>
          </a:xfrm>
          <a:noFill/>
        </p:spPr>
        <p:txBody>
          <a:bodyPr>
            <a:normAutofit/>
          </a:bodyPr>
          <a:lstStyle/>
          <a:p>
            <a:pPr algn="l"/>
            <a:r>
              <a:rPr lang="en-GB" dirty="0"/>
              <a:t>Presentation 4.10.23</a:t>
            </a:r>
          </a:p>
          <a:p>
            <a:pPr algn="l"/>
            <a:endParaRPr lang="en-GB" dirty="0"/>
          </a:p>
          <a:p>
            <a:pPr algn="l"/>
            <a:endParaRPr lang="en-GB" dirty="0"/>
          </a:p>
          <a:p>
            <a:pPr algn="l"/>
            <a:endParaRPr lang="en-GB" dirty="0"/>
          </a:p>
          <a:p>
            <a:pPr algn="l"/>
            <a:endParaRPr lang="en-GB" dirty="0"/>
          </a:p>
          <a:p>
            <a:pPr algn="l"/>
            <a:endParaRPr lang="en-GB" dirty="0"/>
          </a:p>
          <a:p>
            <a:pPr algn="l"/>
            <a:endParaRPr lang="en-GB" dirty="0"/>
          </a:p>
        </p:txBody>
      </p:sp>
      <p:pic>
        <p:nvPicPr>
          <p:cNvPr id="8" name="Picture 2" descr="Letters and Sounds | A complete Phonics resource to support children">
            <a:extLst>
              <a:ext uri="{FF2B5EF4-FFF2-40B4-BE49-F238E27FC236}">
                <a16:creationId xmlns:a16="http://schemas.microsoft.com/office/drawing/2014/main" id="{EF1040EF-A838-BF45-36B7-2464C6B9A93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929" r="-2" b="-2"/>
          <a:stretch/>
        </p:blipFill>
        <p:spPr bwMode="auto">
          <a:xfrm>
            <a:off x="20" y="10"/>
            <a:ext cx="6992881"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06174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60"/>
            <a:ext cx="10515600" cy="1076594"/>
          </a:xfrm>
        </p:spPr>
        <p:txBody>
          <a:bodyPr/>
          <a:lstStyle/>
          <a:p>
            <a:r>
              <a:rPr lang="en-GB" dirty="0"/>
              <a:t>Our Phonics and Reading Rational </a:t>
            </a:r>
          </a:p>
        </p:txBody>
      </p:sp>
      <p:graphicFrame>
        <p:nvGraphicFramePr>
          <p:cNvPr id="5" name="Text Placeholder 2">
            <a:extLst>
              <a:ext uri="{FF2B5EF4-FFF2-40B4-BE49-F238E27FC236}">
                <a16:creationId xmlns:a16="http://schemas.microsoft.com/office/drawing/2014/main" id="{29458E74-5A97-2E92-EB88-AC8435F6C988}"/>
              </a:ext>
            </a:extLst>
          </p:cNvPr>
          <p:cNvGraphicFramePr/>
          <p:nvPr>
            <p:extLst>
              <p:ext uri="{D42A27DB-BD31-4B8C-83A1-F6EECF244321}">
                <p14:modId xmlns:p14="http://schemas.microsoft.com/office/powerpoint/2010/main" val="3243414891"/>
              </p:ext>
            </p:extLst>
          </p:nvPr>
        </p:nvGraphicFramePr>
        <p:xfrm>
          <a:off x="831850" y="1725283"/>
          <a:ext cx="10515600" cy="43643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855038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C59AB4C8-9178-4F7A-8404-6890510B591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638881" y="457201"/>
            <a:ext cx="10909640" cy="1104114"/>
          </a:xfrm>
        </p:spPr>
        <p:txBody>
          <a:bodyPr vert="horz" lIns="91440" tIns="45720" rIns="91440" bIns="45720" rtlCol="0" anchor="b">
            <a:normAutofit/>
          </a:bodyPr>
          <a:lstStyle/>
          <a:p>
            <a:pPr algn="ctr"/>
            <a:r>
              <a:rPr lang="en-US" sz="6600" kern="1200" dirty="0">
                <a:solidFill>
                  <a:schemeClr val="tx1"/>
                </a:solidFill>
                <a:latin typeface="+mj-lt"/>
                <a:ea typeface="+mj-ea"/>
                <a:cs typeface="+mj-cs"/>
              </a:rPr>
              <a:t>What is phonics?</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638881" y="1561315"/>
            <a:ext cx="10909643" cy="552659"/>
          </a:xfrm>
        </p:spPr>
        <p:txBody>
          <a:bodyPr vert="horz" lIns="91440" tIns="45720" rIns="91440" bIns="45720" rtlCol="0" anchor="t">
            <a:normAutofit/>
          </a:bodyPr>
          <a:lstStyle/>
          <a:p>
            <a:pPr algn="ctr"/>
            <a:r>
              <a:rPr lang="en-US" sz="2200" kern="1200" dirty="0">
                <a:solidFill>
                  <a:schemeClr val="tx1"/>
                </a:solidFill>
                <a:latin typeface="+mn-lt"/>
                <a:ea typeface="+mn-ea"/>
                <a:cs typeface="+mn-cs"/>
              </a:rPr>
              <a:t>Phonics is simply the code that turns written language into spoken language and vice versa.</a:t>
            </a:r>
          </a:p>
          <a:p>
            <a:pPr algn="ctr"/>
            <a:endParaRPr lang="en-US" sz="2200" kern="1200" dirty="0">
              <a:solidFill>
                <a:schemeClr val="tx1"/>
              </a:solidFill>
              <a:latin typeface="+mn-lt"/>
              <a:ea typeface="+mn-ea"/>
              <a:cs typeface="+mn-cs"/>
            </a:endParaRPr>
          </a:p>
        </p:txBody>
      </p:sp>
      <p:sp>
        <p:nvSpPr>
          <p:cNvPr id="28" name="sketch line">
            <a:extLst>
              <a:ext uri="{FF2B5EF4-FFF2-40B4-BE49-F238E27FC236}">
                <a16:creationId xmlns:a16="http://schemas.microsoft.com/office/drawing/2014/main" id="{4CFDFB37-4BC7-42C6-915D-A6609139BFE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2343912"/>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xmln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blue arrow pointing to a black text&#10;&#10;Description automatically generated with medium confidence">
            <a:extLst>
              <a:ext uri="{FF2B5EF4-FFF2-40B4-BE49-F238E27FC236}">
                <a16:creationId xmlns:a16="http://schemas.microsoft.com/office/drawing/2014/main" id="{4A7F2671-94C3-E74E-9873-CAD85E92F9D0}"/>
              </a:ext>
            </a:extLst>
          </p:cNvPr>
          <p:cNvPicPr>
            <a:picLocks noChangeAspect="1"/>
          </p:cNvPicPr>
          <p:nvPr/>
        </p:nvPicPr>
        <p:blipFill>
          <a:blip r:embed="rId2"/>
          <a:stretch>
            <a:fillRect/>
          </a:stretch>
        </p:blipFill>
        <p:spPr>
          <a:xfrm>
            <a:off x="401148" y="3124200"/>
            <a:ext cx="11386656" cy="3102864"/>
          </a:xfrm>
          <a:prstGeom prst="rect">
            <a:avLst/>
          </a:prstGeom>
        </p:spPr>
      </p:pic>
    </p:spTree>
    <p:extLst>
      <p:ext uri="{BB962C8B-B14F-4D97-AF65-F5344CB8AC3E}">
        <p14:creationId xmlns:p14="http://schemas.microsoft.com/office/powerpoint/2010/main" val="3914315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60"/>
            <a:ext cx="10515600" cy="1076594"/>
          </a:xfrm>
        </p:spPr>
        <p:txBody>
          <a:bodyPr>
            <a:normAutofit fontScale="90000"/>
          </a:bodyPr>
          <a:lstStyle/>
          <a:p>
            <a:r>
              <a:rPr lang="en-GB"/>
              <a:t>Key words: phoneme and grapheme</a:t>
            </a:r>
            <a:endParaRPr lang="en-GB" dirty="0"/>
          </a:p>
        </p:txBody>
      </p:sp>
      <p:pic>
        <p:nvPicPr>
          <p:cNvPr id="6" name="Picture 5">
            <a:extLst>
              <a:ext uri="{FF2B5EF4-FFF2-40B4-BE49-F238E27FC236}">
                <a16:creationId xmlns:a16="http://schemas.microsoft.com/office/drawing/2014/main" id="{1573FD46-EF5B-6594-0FD5-F8470E11AAD1}"/>
              </a:ext>
            </a:extLst>
          </p:cNvPr>
          <p:cNvPicPr>
            <a:picLocks noChangeAspect="1"/>
          </p:cNvPicPr>
          <p:nvPr/>
        </p:nvPicPr>
        <p:blipFill>
          <a:blip r:embed="rId2"/>
          <a:stretch>
            <a:fillRect/>
          </a:stretch>
        </p:blipFill>
        <p:spPr>
          <a:xfrm>
            <a:off x="4606802" y="2494205"/>
            <a:ext cx="2978395" cy="1869590"/>
          </a:xfrm>
          <a:prstGeom prst="rect">
            <a:avLst/>
          </a:prstGeom>
        </p:spPr>
      </p:pic>
      <p:graphicFrame>
        <p:nvGraphicFramePr>
          <p:cNvPr id="8" name="Text Placeholder 2">
            <a:extLst>
              <a:ext uri="{FF2B5EF4-FFF2-40B4-BE49-F238E27FC236}">
                <a16:creationId xmlns:a16="http://schemas.microsoft.com/office/drawing/2014/main" id="{FA671DFB-38C0-9CFA-102E-96AEA14DF721}"/>
              </a:ext>
            </a:extLst>
          </p:cNvPr>
          <p:cNvGraphicFramePr/>
          <p:nvPr>
            <p:extLst>
              <p:ext uri="{D42A27DB-BD31-4B8C-83A1-F6EECF244321}">
                <p14:modId xmlns:p14="http://schemas.microsoft.com/office/powerpoint/2010/main" val="2316063282"/>
              </p:ext>
            </p:extLst>
          </p:nvPr>
        </p:nvGraphicFramePr>
        <p:xfrm>
          <a:off x="831850" y="1725283"/>
          <a:ext cx="10515600" cy="43643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014263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60"/>
            <a:ext cx="10515600" cy="1076594"/>
          </a:xfrm>
        </p:spPr>
        <p:txBody>
          <a:bodyPr>
            <a:normAutofit/>
          </a:bodyPr>
          <a:lstStyle/>
          <a:p>
            <a:r>
              <a:rPr lang="en-GB" dirty="0"/>
              <a:t>Key words: digraph and trigraph</a:t>
            </a:r>
          </a:p>
        </p:txBody>
      </p:sp>
      <p:pic>
        <p:nvPicPr>
          <p:cNvPr id="5" name="Picture 4">
            <a:extLst>
              <a:ext uri="{FF2B5EF4-FFF2-40B4-BE49-F238E27FC236}">
                <a16:creationId xmlns:a16="http://schemas.microsoft.com/office/drawing/2014/main" id="{DBCBE250-ABB3-FC5D-B215-89D40F8B799D}"/>
              </a:ext>
            </a:extLst>
          </p:cNvPr>
          <p:cNvPicPr>
            <a:picLocks noChangeAspect="1"/>
          </p:cNvPicPr>
          <p:nvPr/>
        </p:nvPicPr>
        <p:blipFill>
          <a:blip r:embed="rId2"/>
          <a:stretch>
            <a:fillRect/>
          </a:stretch>
        </p:blipFill>
        <p:spPr>
          <a:xfrm>
            <a:off x="4328369" y="2499746"/>
            <a:ext cx="3535262" cy="2295337"/>
          </a:xfrm>
          <a:prstGeom prst="rect">
            <a:avLst/>
          </a:prstGeom>
        </p:spPr>
      </p:pic>
      <p:graphicFrame>
        <p:nvGraphicFramePr>
          <p:cNvPr id="7" name="Text Placeholder 2">
            <a:extLst>
              <a:ext uri="{FF2B5EF4-FFF2-40B4-BE49-F238E27FC236}">
                <a16:creationId xmlns:a16="http://schemas.microsoft.com/office/drawing/2014/main" id="{386D621A-C30C-107A-559A-6C8E95B9192F}"/>
              </a:ext>
            </a:extLst>
          </p:cNvPr>
          <p:cNvGraphicFramePr/>
          <p:nvPr>
            <p:extLst>
              <p:ext uri="{D42A27DB-BD31-4B8C-83A1-F6EECF244321}">
                <p14:modId xmlns:p14="http://schemas.microsoft.com/office/powerpoint/2010/main" val="2858139979"/>
              </p:ext>
            </p:extLst>
          </p:nvPr>
        </p:nvGraphicFramePr>
        <p:xfrm>
          <a:off x="831850" y="1725283"/>
          <a:ext cx="10515600" cy="43643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971688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60"/>
            <a:ext cx="10515600" cy="1076594"/>
          </a:xfrm>
        </p:spPr>
        <p:txBody>
          <a:bodyPr>
            <a:normAutofit/>
          </a:bodyPr>
          <a:lstStyle/>
          <a:p>
            <a:r>
              <a:rPr lang="en-GB"/>
              <a:t>Knowing the GPCs</a:t>
            </a:r>
            <a:endParaRPr lang="en-GB" dirty="0"/>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725283"/>
            <a:ext cx="10515600" cy="4364367"/>
          </a:xfrm>
        </p:spPr>
        <p:txBody>
          <a:bodyPr/>
          <a:lstStyle/>
          <a:p>
            <a:r>
              <a:rPr lang="en-GB" dirty="0">
                <a:solidFill>
                  <a:schemeClr val="tx1"/>
                </a:solidFill>
              </a:rPr>
              <a:t>Little Wandle have helpful videos to ensure you know how to say the sounds the children are learning.</a:t>
            </a:r>
          </a:p>
          <a:p>
            <a:endParaRPr lang="en-GB" dirty="0">
              <a:solidFill>
                <a:schemeClr val="tx1"/>
              </a:solidFill>
            </a:endParaRPr>
          </a:p>
          <a:p>
            <a:r>
              <a:rPr lang="en-GB" dirty="0">
                <a:solidFill>
                  <a:schemeClr val="tx1"/>
                </a:solidFill>
              </a:rPr>
              <a:t> </a:t>
            </a:r>
            <a:r>
              <a:rPr lang="en-GB" dirty="0">
                <a:solidFill>
                  <a:schemeClr val="tx1"/>
                </a:solidFill>
                <a:hlinkClick r:id="rId2"/>
              </a:rPr>
              <a:t>https://www.littlewandlelettersandsounds.org.uk/resources/for-parents/</a:t>
            </a:r>
            <a:endParaRPr lang="en-GB" dirty="0">
              <a:solidFill>
                <a:schemeClr val="tx1"/>
              </a:solidFill>
            </a:endParaRPr>
          </a:p>
          <a:p>
            <a:endParaRPr lang="en-GB" dirty="0">
              <a:solidFill>
                <a:schemeClr val="tx1"/>
              </a:solidFill>
            </a:endParaRPr>
          </a:p>
          <a:p>
            <a:endParaRPr lang="en-GB" dirty="0">
              <a:solidFill>
                <a:schemeClr val="tx1"/>
              </a:solidFill>
            </a:endParaRPr>
          </a:p>
          <a:p>
            <a:endParaRPr lang="en-GB" dirty="0">
              <a:solidFill>
                <a:schemeClr val="tx1"/>
              </a:solidFill>
            </a:endParaRPr>
          </a:p>
          <a:p>
            <a:endParaRPr lang="en-GB" dirty="0">
              <a:solidFill>
                <a:schemeClr val="tx1"/>
              </a:solidFill>
            </a:endParaRPr>
          </a:p>
          <a:p>
            <a:endParaRPr lang="en-GB" dirty="0">
              <a:solidFill>
                <a:schemeClr val="tx1"/>
              </a:solidFill>
            </a:endParaRPr>
          </a:p>
          <a:p>
            <a:endParaRPr lang="en-GB" dirty="0">
              <a:solidFill>
                <a:schemeClr val="tx1"/>
              </a:solidFill>
            </a:endParaRPr>
          </a:p>
        </p:txBody>
      </p:sp>
    </p:spTree>
    <p:extLst>
      <p:ext uri="{BB962C8B-B14F-4D97-AF65-F5344CB8AC3E}">
        <p14:creationId xmlns:p14="http://schemas.microsoft.com/office/powerpoint/2010/main" val="42076164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60"/>
            <a:ext cx="10515600" cy="1076594"/>
          </a:xfrm>
        </p:spPr>
        <p:txBody>
          <a:bodyPr>
            <a:normAutofit/>
          </a:bodyPr>
          <a:lstStyle/>
          <a:p>
            <a:r>
              <a:rPr lang="en-GB" dirty="0"/>
              <a:t>Blending</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725283"/>
            <a:ext cx="10515600" cy="4701396"/>
          </a:xfrm>
        </p:spPr>
        <p:txBody>
          <a:bodyPr>
            <a:normAutofit/>
          </a:bodyPr>
          <a:lstStyle/>
          <a:p>
            <a:r>
              <a:rPr lang="en-GB" dirty="0">
                <a:solidFill>
                  <a:schemeClr val="tx1"/>
                </a:solidFill>
              </a:rPr>
              <a:t>When we blend, we combine individual phonemes into a whole word, working all the way through from left to right. </a:t>
            </a:r>
          </a:p>
          <a:p>
            <a:r>
              <a:rPr lang="en-GB" dirty="0">
                <a:solidFill>
                  <a:schemeClr val="tx1"/>
                </a:solidFill>
              </a:rPr>
              <a:t>Once the GPCs involved have been learned, blending is the key process involved in reading words effectively. It is a skill that needs lots of practise.</a:t>
            </a:r>
          </a:p>
          <a:p>
            <a:r>
              <a:rPr lang="en-GB" dirty="0">
                <a:solidFill>
                  <a:schemeClr val="tx1"/>
                </a:solidFill>
              </a:rPr>
              <a:t>We practise by blending orally e.g., b-a-t, bat and then by using our GPCs.</a:t>
            </a:r>
          </a:p>
          <a:p>
            <a:endParaRPr lang="en-GB" dirty="0">
              <a:solidFill>
                <a:schemeClr val="tx1"/>
              </a:solidFill>
            </a:endParaRPr>
          </a:p>
          <a:p>
            <a:endParaRPr lang="en-GB" dirty="0">
              <a:solidFill>
                <a:schemeClr val="tx1"/>
              </a:solidFill>
            </a:endParaRPr>
          </a:p>
          <a:p>
            <a:r>
              <a:rPr lang="en-GB" dirty="0">
                <a:solidFill>
                  <a:schemeClr val="tx1"/>
                </a:solidFill>
              </a:rPr>
              <a:t>Blending sounds into a word is not just saying them more quickly, nor of mixing them together like paint.</a:t>
            </a:r>
          </a:p>
          <a:p>
            <a:r>
              <a:rPr lang="en-GB" dirty="0">
                <a:solidFill>
                  <a:schemeClr val="tx1"/>
                </a:solidFill>
              </a:rPr>
              <a:t>We join the phonemes into one continuous stream of sound to make a spoken word. </a:t>
            </a:r>
          </a:p>
          <a:p>
            <a:endParaRPr lang="en-GB" dirty="0">
              <a:solidFill>
                <a:schemeClr val="tx1"/>
              </a:solidFill>
            </a:endParaRPr>
          </a:p>
          <a:p>
            <a:endParaRPr lang="en-GB" dirty="0">
              <a:solidFill>
                <a:schemeClr val="tx1"/>
              </a:solidFill>
            </a:endParaRPr>
          </a:p>
          <a:p>
            <a:endParaRPr lang="en-GB" dirty="0">
              <a:solidFill>
                <a:schemeClr val="tx1"/>
              </a:solidFill>
            </a:endParaRPr>
          </a:p>
          <a:p>
            <a:endParaRPr lang="en-GB" dirty="0">
              <a:solidFill>
                <a:schemeClr val="tx1"/>
              </a:solidFill>
            </a:endParaRPr>
          </a:p>
        </p:txBody>
      </p:sp>
      <p:pic>
        <p:nvPicPr>
          <p:cNvPr id="6" name="Picture 5">
            <a:extLst>
              <a:ext uri="{FF2B5EF4-FFF2-40B4-BE49-F238E27FC236}">
                <a16:creationId xmlns:a16="http://schemas.microsoft.com/office/drawing/2014/main" id="{D85B499B-4992-6072-2B80-043D4952AEF3}"/>
              </a:ext>
            </a:extLst>
          </p:cNvPr>
          <p:cNvPicPr>
            <a:picLocks noChangeAspect="1"/>
          </p:cNvPicPr>
          <p:nvPr/>
        </p:nvPicPr>
        <p:blipFill rotWithShape="1">
          <a:blip r:embed="rId2"/>
          <a:srcRect l="1130"/>
          <a:stretch/>
        </p:blipFill>
        <p:spPr>
          <a:xfrm>
            <a:off x="4796286" y="3689466"/>
            <a:ext cx="1828802" cy="974073"/>
          </a:xfrm>
          <a:prstGeom prst="rect">
            <a:avLst/>
          </a:prstGeom>
        </p:spPr>
      </p:pic>
    </p:spTree>
    <p:extLst>
      <p:ext uri="{BB962C8B-B14F-4D97-AF65-F5344CB8AC3E}">
        <p14:creationId xmlns:p14="http://schemas.microsoft.com/office/powerpoint/2010/main" val="10576965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60"/>
            <a:ext cx="10515600" cy="1076594"/>
          </a:xfrm>
        </p:spPr>
        <p:txBody>
          <a:bodyPr>
            <a:normAutofit/>
          </a:bodyPr>
          <a:lstStyle/>
          <a:p>
            <a:r>
              <a:rPr lang="en-GB" dirty="0"/>
              <a:t>How we teach blending</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725283"/>
            <a:ext cx="10515600" cy="4701396"/>
          </a:xfrm>
        </p:spPr>
        <p:txBody>
          <a:bodyPr>
            <a:normAutofit/>
          </a:bodyPr>
          <a:lstStyle/>
          <a:p>
            <a:r>
              <a:rPr lang="en-GB" dirty="0">
                <a:solidFill>
                  <a:schemeClr val="tx1"/>
                </a:solidFill>
                <a:hlinkClick r:id="rId2"/>
              </a:rPr>
              <a:t>https://www.littlewandlelettersandsounds.org.uk/resources/for-parents/</a:t>
            </a:r>
            <a:r>
              <a:rPr lang="en-GB" dirty="0">
                <a:solidFill>
                  <a:schemeClr val="tx1"/>
                </a:solidFill>
              </a:rPr>
              <a:t> </a:t>
            </a:r>
          </a:p>
        </p:txBody>
      </p:sp>
    </p:spTree>
    <p:extLst>
      <p:ext uri="{BB962C8B-B14F-4D97-AF65-F5344CB8AC3E}">
        <p14:creationId xmlns:p14="http://schemas.microsoft.com/office/powerpoint/2010/main" val="34648187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60"/>
            <a:ext cx="10515600" cy="1076594"/>
          </a:xfrm>
        </p:spPr>
        <p:txBody>
          <a:bodyPr>
            <a:normAutofit/>
          </a:bodyPr>
          <a:lstStyle/>
          <a:p>
            <a:r>
              <a:rPr lang="en-GB"/>
              <a:t>Tricky Words</a:t>
            </a:r>
            <a:endParaRPr lang="en-GB" dirty="0"/>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725283"/>
            <a:ext cx="10515600" cy="4701396"/>
          </a:xfrm>
        </p:spPr>
        <p:txBody>
          <a:bodyPr>
            <a:normAutofit/>
          </a:bodyPr>
          <a:lstStyle/>
          <a:p>
            <a:r>
              <a:rPr lang="en-GB" dirty="0"/>
              <a:t>Almost all words can be worked out using our alphabetic code. There are sometimes words with GPCs that we haven’t learnt yet that we see often in our books.</a:t>
            </a:r>
          </a:p>
          <a:p>
            <a:r>
              <a:rPr lang="en-GB" dirty="0"/>
              <a:t>We show the children which part of the word is the tricky part.</a:t>
            </a:r>
          </a:p>
          <a:p>
            <a:endParaRPr lang="en-GB" dirty="0">
              <a:solidFill>
                <a:schemeClr val="tx1"/>
              </a:solidFill>
            </a:endParaRPr>
          </a:p>
          <a:p>
            <a:endParaRPr lang="en-GB" dirty="0">
              <a:solidFill>
                <a:schemeClr val="tx1"/>
              </a:solidFill>
            </a:endParaRPr>
          </a:p>
          <a:p>
            <a:endParaRPr lang="en-GB" dirty="0">
              <a:solidFill>
                <a:schemeClr val="tx1"/>
              </a:solidFill>
            </a:endParaRPr>
          </a:p>
          <a:p>
            <a:r>
              <a:rPr lang="en-GB" dirty="0"/>
              <a:t>Eventually, most tricky words become decodable because we have learnt the GPC.</a:t>
            </a:r>
            <a:endParaRPr lang="en-GB" dirty="0">
              <a:solidFill>
                <a:schemeClr val="tx1"/>
              </a:solidFill>
            </a:endParaRPr>
          </a:p>
        </p:txBody>
      </p:sp>
      <p:pic>
        <p:nvPicPr>
          <p:cNvPr id="5" name="Picture 4">
            <a:extLst>
              <a:ext uri="{FF2B5EF4-FFF2-40B4-BE49-F238E27FC236}">
                <a16:creationId xmlns:a16="http://schemas.microsoft.com/office/drawing/2014/main" id="{1CE923FA-32A7-A28C-3D90-0A7C5C00F616}"/>
              </a:ext>
            </a:extLst>
          </p:cNvPr>
          <p:cNvPicPr>
            <a:picLocks noChangeAspect="1"/>
          </p:cNvPicPr>
          <p:nvPr/>
        </p:nvPicPr>
        <p:blipFill>
          <a:blip r:embed="rId2"/>
          <a:stretch>
            <a:fillRect/>
          </a:stretch>
        </p:blipFill>
        <p:spPr>
          <a:xfrm>
            <a:off x="4500827" y="3218740"/>
            <a:ext cx="3177646" cy="890331"/>
          </a:xfrm>
          <a:prstGeom prst="rect">
            <a:avLst/>
          </a:prstGeom>
        </p:spPr>
      </p:pic>
    </p:spTree>
    <p:extLst>
      <p:ext uri="{BB962C8B-B14F-4D97-AF65-F5344CB8AC3E}">
        <p14:creationId xmlns:p14="http://schemas.microsoft.com/office/powerpoint/2010/main" val="189365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60"/>
            <a:ext cx="10515600" cy="1076594"/>
          </a:xfrm>
        </p:spPr>
        <p:txBody>
          <a:bodyPr>
            <a:normAutofit/>
          </a:bodyPr>
          <a:lstStyle/>
          <a:p>
            <a:r>
              <a:rPr lang="en-GB" dirty="0"/>
              <a:t>How we teach tricky words</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725283"/>
            <a:ext cx="10515600" cy="4701396"/>
          </a:xfrm>
        </p:spPr>
        <p:txBody>
          <a:bodyPr>
            <a:normAutofit/>
          </a:bodyPr>
          <a:lstStyle/>
          <a:p>
            <a:r>
              <a:rPr lang="en-GB" dirty="0">
                <a:solidFill>
                  <a:schemeClr val="tx1"/>
                </a:solidFill>
                <a:hlinkClick r:id="rId2"/>
              </a:rPr>
              <a:t>https://www.littlewandlelettersandsounds.org.uk/resources/for-parents/</a:t>
            </a:r>
            <a:r>
              <a:rPr lang="en-GB" dirty="0">
                <a:solidFill>
                  <a:schemeClr val="tx1"/>
                </a:solidFill>
              </a:rPr>
              <a:t> </a:t>
            </a:r>
          </a:p>
          <a:p>
            <a:endParaRPr lang="en-GB" dirty="0">
              <a:solidFill>
                <a:schemeClr val="tx1"/>
              </a:solidFill>
            </a:endParaRPr>
          </a:p>
          <a:p>
            <a:r>
              <a:rPr lang="en-GB" dirty="0">
                <a:solidFill>
                  <a:schemeClr val="tx1"/>
                </a:solidFill>
                <a:hlinkClick r:id="rId3"/>
              </a:rPr>
              <a:t>https://www.lydlynchinfants.co.uk/phonics/</a:t>
            </a:r>
            <a:r>
              <a:rPr lang="en-GB" dirty="0">
                <a:solidFill>
                  <a:schemeClr val="tx1"/>
                </a:solidFill>
              </a:rPr>
              <a:t> </a:t>
            </a:r>
          </a:p>
        </p:txBody>
      </p:sp>
    </p:spTree>
    <p:extLst>
      <p:ext uri="{BB962C8B-B14F-4D97-AF65-F5344CB8AC3E}">
        <p14:creationId xmlns:p14="http://schemas.microsoft.com/office/powerpoint/2010/main" val="34260059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59"/>
            <a:ext cx="10515600" cy="1413023"/>
          </a:xfrm>
        </p:spPr>
        <p:txBody>
          <a:bodyPr>
            <a:normAutofit fontScale="90000"/>
          </a:bodyPr>
          <a:lstStyle/>
          <a:p>
            <a:r>
              <a:rPr lang="en-GB" dirty="0"/>
              <a:t>Daily Phonics Lessons: What they look like</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725283"/>
            <a:ext cx="10515600" cy="4701396"/>
          </a:xfrm>
        </p:spPr>
        <p:txBody>
          <a:bodyPr>
            <a:normAutofit/>
          </a:bodyPr>
          <a:lstStyle/>
          <a:p>
            <a:r>
              <a:rPr lang="en-GB" dirty="0">
                <a:solidFill>
                  <a:schemeClr val="tx1"/>
                </a:solidFill>
              </a:rPr>
              <a:t>We teach phonics for around 30 minutes every day</a:t>
            </a:r>
          </a:p>
          <a:p>
            <a:pPr marL="342900" indent="-342900">
              <a:buFont typeface="Arial" panose="020B0604020202020204" pitchFamily="34" charset="0"/>
              <a:buChar char="•"/>
            </a:pPr>
            <a:r>
              <a:rPr lang="en-GB" dirty="0">
                <a:solidFill>
                  <a:schemeClr val="tx1"/>
                </a:solidFill>
              </a:rPr>
              <a:t>Recap GPCs and teach new ones</a:t>
            </a:r>
          </a:p>
          <a:p>
            <a:pPr marL="342900" indent="-342900">
              <a:buFont typeface="Arial" panose="020B0604020202020204" pitchFamily="34" charset="0"/>
              <a:buChar char="•"/>
            </a:pPr>
            <a:r>
              <a:rPr lang="en-GB" dirty="0">
                <a:solidFill>
                  <a:schemeClr val="tx1"/>
                </a:solidFill>
              </a:rPr>
              <a:t>Recap reading words containing these GPCs</a:t>
            </a:r>
          </a:p>
          <a:p>
            <a:pPr marL="342900" indent="-342900">
              <a:buFont typeface="Arial" panose="020B0604020202020204" pitchFamily="34" charset="0"/>
              <a:buChar char="•"/>
            </a:pPr>
            <a:r>
              <a:rPr lang="en-GB" dirty="0">
                <a:solidFill>
                  <a:schemeClr val="tx1"/>
                </a:solidFill>
              </a:rPr>
              <a:t>Recap tricky words</a:t>
            </a:r>
          </a:p>
          <a:p>
            <a:pPr marL="342900" indent="-342900">
              <a:buFont typeface="Arial" panose="020B0604020202020204" pitchFamily="34" charset="0"/>
              <a:buChar char="•"/>
            </a:pPr>
            <a:r>
              <a:rPr lang="en-GB" dirty="0">
                <a:solidFill>
                  <a:schemeClr val="tx1"/>
                </a:solidFill>
              </a:rPr>
              <a:t>Oral blending</a:t>
            </a:r>
          </a:p>
          <a:p>
            <a:pPr marL="342900" indent="-342900">
              <a:buFont typeface="Arial" panose="020B0604020202020204" pitchFamily="34" charset="0"/>
              <a:buChar char="•"/>
            </a:pPr>
            <a:r>
              <a:rPr lang="en-GB" dirty="0">
                <a:solidFill>
                  <a:schemeClr val="tx1"/>
                </a:solidFill>
              </a:rPr>
              <a:t>Read and write sentences</a:t>
            </a:r>
          </a:p>
          <a:p>
            <a:pPr marL="342900" indent="-342900">
              <a:buFont typeface="Arial" panose="020B0604020202020204" pitchFamily="34" charset="0"/>
              <a:buChar char="•"/>
            </a:pPr>
            <a:r>
              <a:rPr lang="en-GB" dirty="0">
                <a:solidFill>
                  <a:schemeClr val="tx1"/>
                </a:solidFill>
              </a:rPr>
              <a:t>Spelling </a:t>
            </a:r>
          </a:p>
          <a:p>
            <a:pPr marL="342900" indent="-342900">
              <a:buFont typeface="Arial" panose="020B0604020202020204" pitchFamily="34" charset="0"/>
              <a:buChar char="•"/>
            </a:pPr>
            <a:r>
              <a:rPr lang="en-GB" dirty="0">
                <a:solidFill>
                  <a:schemeClr val="tx1"/>
                </a:solidFill>
              </a:rPr>
              <a:t>Each Friday we review the weeks learning to help the children become fluent readers. </a:t>
            </a:r>
          </a:p>
          <a:p>
            <a:pPr marL="342900" indent="-342900">
              <a:buFont typeface="Arial" panose="020B0604020202020204" pitchFamily="34" charset="0"/>
              <a:buChar char="•"/>
            </a:pPr>
            <a:endParaRPr lang="en-GB" dirty="0">
              <a:solidFill>
                <a:schemeClr val="tx1"/>
              </a:solidFill>
            </a:endParaRPr>
          </a:p>
        </p:txBody>
      </p:sp>
    </p:spTree>
    <p:extLst>
      <p:ext uri="{BB962C8B-B14F-4D97-AF65-F5344CB8AC3E}">
        <p14:creationId xmlns:p14="http://schemas.microsoft.com/office/powerpoint/2010/main" val="7453021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59"/>
            <a:ext cx="10515600" cy="1413023"/>
          </a:xfrm>
        </p:spPr>
        <p:txBody>
          <a:bodyPr>
            <a:normAutofit/>
          </a:bodyPr>
          <a:lstStyle/>
          <a:p>
            <a:r>
              <a:rPr lang="en-GB" dirty="0"/>
              <a:t>Daily Phonics Lessons: Coverage</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725283"/>
            <a:ext cx="10515600" cy="4701396"/>
          </a:xfrm>
        </p:spPr>
        <p:txBody>
          <a:bodyPr>
            <a:normAutofit/>
          </a:bodyPr>
          <a:lstStyle/>
          <a:p>
            <a:r>
              <a:rPr lang="en-GB" dirty="0">
                <a:solidFill>
                  <a:schemeClr val="tx1"/>
                </a:solidFill>
                <a:hlinkClick r:id="rId2"/>
              </a:rPr>
              <a:t>https://www.lydlynchinfants.co.uk/phonics/</a:t>
            </a:r>
            <a:r>
              <a:rPr lang="en-GB" dirty="0">
                <a:solidFill>
                  <a:schemeClr val="tx1"/>
                </a:solidFill>
              </a:rPr>
              <a:t> for programme overview for Year R and 1</a:t>
            </a:r>
          </a:p>
        </p:txBody>
      </p:sp>
    </p:spTree>
    <p:extLst>
      <p:ext uri="{BB962C8B-B14F-4D97-AF65-F5344CB8AC3E}">
        <p14:creationId xmlns:p14="http://schemas.microsoft.com/office/powerpoint/2010/main" val="24689241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312259"/>
            <a:ext cx="10515600" cy="1413023"/>
          </a:xfrm>
        </p:spPr>
        <p:txBody>
          <a:bodyPr>
            <a:normAutofit/>
          </a:bodyPr>
          <a:lstStyle/>
          <a:p>
            <a:r>
              <a:rPr lang="en-GB" dirty="0"/>
              <a:t>Keep Up</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725283"/>
            <a:ext cx="10515600" cy="4701396"/>
          </a:xfrm>
        </p:spPr>
        <p:txBody>
          <a:bodyPr>
            <a:normAutofit/>
          </a:bodyPr>
          <a:lstStyle/>
          <a:p>
            <a:pPr marL="342900" indent="-342900">
              <a:buFont typeface="Arial" panose="020B0604020202020204" pitchFamily="34" charset="0"/>
              <a:buChar char="•"/>
            </a:pPr>
            <a:r>
              <a:rPr lang="en-GB" dirty="0">
                <a:solidFill>
                  <a:schemeClr val="tx1"/>
                </a:solidFill>
              </a:rPr>
              <a:t>Any child who needs additional practice has Keep-up support, taught by a fully trained adult.</a:t>
            </a:r>
          </a:p>
          <a:p>
            <a:pPr marL="342900" indent="-342900">
              <a:buFont typeface="Arial" panose="020B0604020202020204" pitchFamily="34" charset="0"/>
              <a:buChar char="•"/>
            </a:pPr>
            <a:r>
              <a:rPr lang="en-GB" dirty="0">
                <a:solidFill>
                  <a:schemeClr val="tx1"/>
                </a:solidFill>
              </a:rPr>
              <a:t>Keep-up lessons match the structure of class teaching, and use the same procedures, resources and mantras, but in smaller steps with more repetition, so that every child secures their learning.</a:t>
            </a:r>
          </a:p>
          <a:p>
            <a:pPr marL="342900" indent="-342900">
              <a:buFont typeface="Arial" panose="020B0604020202020204" pitchFamily="34" charset="0"/>
              <a:buChar char="•"/>
            </a:pPr>
            <a:r>
              <a:rPr lang="en-GB" dirty="0">
                <a:solidFill>
                  <a:schemeClr val="tx1"/>
                </a:solidFill>
              </a:rPr>
              <a:t>Some Keep-up sessions will be more regular, focusing on specific needs such as blending. Others may just be additional practice of the GPC that was taught in the morning. </a:t>
            </a:r>
          </a:p>
        </p:txBody>
      </p:sp>
    </p:spTree>
    <p:extLst>
      <p:ext uri="{BB962C8B-B14F-4D97-AF65-F5344CB8AC3E}">
        <p14:creationId xmlns:p14="http://schemas.microsoft.com/office/powerpoint/2010/main" val="21354911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79346"/>
            <a:ext cx="10515600" cy="1136979"/>
          </a:xfrm>
        </p:spPr>
        <p:txBody>
          <a:bodyPr>
            <a:normAutofit/>
          </a:bodyPr>
          <a:lstStyle/>
          <a:p>
            <a:r>
              <a:rPr lang="en-GB" dirty="0"/>
              <a:t>Reading Practice Sessions </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293963"/>
            <a:ext cx="10515600" cy="5175848"/>
          </a:xfrm>
        </p:spPr>
        <p:txBody>
          <a:bodyPr>
            <a:normAutofit lnSpcReduction="10000"/>
          </a:bodyPr>
          <a:lstStyle/>
          <a:p>
            <a:r>
              <a:rPr lang="en-GB" dirty="0">
                <a:solidFill>
                  <a:schemeClr val="tx1"/>
                </a:solidFill>
              </a:rPr>
              <a:t>We teach children to read through reading practice sessions three times a week. These: </a:t>
            </a:r>
          </a:p>
          <a:p>
            <a:pPr marL="342900" indent="-342900">
              <a:buFont typeface="Arial" panose="020B0604020202020204" pitchFamily="34" charset="0"/>
              <a:buChar char="•"/>
            </a:pPr>
            <a:r>
              <a:rPr lang="en-GB" dirty="0">
                <a:solidFill>
                  <a:schemeClr val="tx1"/>
                </a:solidFill>
              </a:rPr>
              <a:t>are taught by a fully trained adult to small groups of children</a:t>
            </a:r>
          </a:p>
          <a:p>
            <a:pPr marL="342900" indent="-342900">
              <a:buFont typeface="Arial" panose="020B0604020202020204" pitchFamily="34" charset="0"/>
              <a:buChar char="•"/>
            </a:pPr>
            <a:r>
              <a:rPr lang="en-GB" dirty="0">
                <a:solidFill>
                  <a:schemeClr val="tx1"/>
                </a:solidFill>
              </a:rPr>
              <a:t>use books matched to the children’s secure phonic knowledge following assessments of the children.</a:t>
            </a:r>
          </a:p>
          <a:p>
            <a:pPr marL="342900" indent="-342900">
              <a:buFont typeface="Arial" panose="020B0604020202020204" pitchFamily="34" charset="0"/>
              <a:buChar char="•"/>
            </a:pPr>
            <a:r>
              <a:rPr lang="en-GB" dirty="0">
                <a:solidFill>
                  <a:schemeClr val="tx1"/>
                </a:solidFill>
              </a:rPr>
              <a:t>are monitored by the class teacher, who rotates and works with each group on a regular basis.</a:t>
            </a:r>
          </a:p>
          <a:p>
            <a:r>
              <a:rPr lang="en-GB" dirty="0">
                <a:solidFill>
                  <a:schemeClr val="tx1"/>
                </a:solidFill>
              </a:rPr>
              <a:t>Each reading practice session has a clear focus, so that the demands of the session do not overload the children’s working memory. The reading practice sessions have been designed to focus on three key reading skills:</a:t>
            </a:r>
          </a:p>
          <a:p>
            <a:r>
              <a:rPr lang="en-GB" dirty="0">
                <a:solidFill>
                  <a:schemeClr val="tx1"/>
                </a:solidFill>
              </a:rPr>
              <a:t>decoding: reading words by sounding out and blending (if needed)</a:t>
            </a:r>
          </a:p>
          <a:p>
            <a:r>
              <a:rPr lang="en-GB" dirty="0">
                <a:solidFill>
                  <a:schemeClr val="tx1"/>
                </a:solidFill>
              </a:rPr>
              <a:t>prosody: teaching children to read with understanding and expression</a:t>
            </a:r>
          </a:p>
          <a:p>
            <a:r>
              <a:rPr lang="en-GB" dirty="0">
                <a:solidFill>
                  <a:schemeClr val="tx1"/>
                </a:solidFill>
              </a:rPr>
              <a:t>comprehension: teaching children to understand the text.</a:t>
            </a:r>
          </a:p>
        </p:txBody>
      </p:sp>
    </p:spTree>
    <p:extLst>
      <p:ext uri="{BB962C8B-B14F-4D97-AF65-F5344CB8AC3E}">
        <p14:creationId xmlns:p14="http://schemas.microsoft.com/office/powerpoint/2010/main" val="26800382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79346"/>
            <a:ext cx="10515600" cy="1136979"/>
          </a:xfrm>
        </p:spPr>
        <p:txBody>
          <a:bodyPr>
            <a:normAutofit/>
          </a:bodyPr>
          <a:lstStyle/>
          <a:p>
            <a:r>
              <a:rPr lang="en-GB" dirty="0"/>
              <a:t>Reading at Home</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293963"/>
            <a:ext cx="10515600" cy="5175848"/>
          </a:xfrm>
        </p:spPr>
        <p:txBody>
          <a:bodyPr>
            <a:normAutofit/>
          </a:bodyPr>
          <a:lstStyle/>
          <a:p>
            <a:r>
              <a:rPr lang="en-GB" dirty="0">
                <a:solidFill>
                  <a:schemeClr val="tx1"/>
                </a:solidFill>
              </a:rPr>
              <a:t>Although your child will be taught to read at school, you can have a huge impact on their reading journey by continuing their practice at home, helping them to become fluent, confident readers.</a:t>
            </a:r>
          </a:p>
          <a:p>
            <a:r>
              <a:rPr lang="en-GB" dirty="0">
                <a:solidFill>
                  <a:schemeClr val="tx1"/>
                </a:solidFill>
              </a:rPr>
              <a:t>There are two types of reading book that your child will bring home: </a:t>
            </a:r>
          </a:p>
          <a:p>
            <a:r>
              <a:rPr lang="en-GB" dirty="0">
                <a:solidFill>
                  <a:schemeClr val="tx1"/>
                </a:solidFill>
              </a:rPr>
              <a:t>• A reading practice book: This will be at the correct phonic stage for your child. They should be able to read this fluently and independently. </a:t>
            </a:r>
          </a:p>
          <a:p>
            <a:r>
              <a:rPr lang="en-GB" dirty="0">
                <a:solidFill>
                  <a:schemeClr val="tx1"/>
                </a:solidFill>
              </a:rPr>
              <a:t>• A Share a Story library book: Your child will not be able to read this on their own. This book is for you both to read and enjoy together.</a:t>
            </a:r>
          </a:p>
        </p:txBody>
      </p:sp>
    </p:spTree>
    <p:extLst>
      <p:ext uri="{BB962C8B-B14F-4D97-AF65-F5344CB8AC3E}">
        <p14:creationId xmlns:p14="http://schemas.microsoft.com/office/powerpoint/2010/main" val="39810059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8200" y="79346"/>
            <a:ext cx="10515600" cy="1136979"/>
          </a:xfrm>
        </p:spPr>
        <p:txBody>
          <a:bodyPr>
            <a:normAutofit/>
          </a:bodyPr>
          <a:lstStyle/>
          <a:p>
            <a:r>
              <a:rPr lang="en-GB" dirty="0"/>
              <a:t>The Reading Practice Book</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293963"/>
            <a:ext cx="10515600" cy="5175848"/>
          </a:xfrm>
        </p:spPr>
        <p:txBody>
          <a:bodyPr>
            <a:normAutofit/>
          </a:bodyPr>
          <a:lstStyle/>
          <a:p>
            <a:r>
              <a:rPr lang="en-GB" dirty="0">
                <a:solidFill>
                  <a:schemeClr val="tx1"/>
                </a:solidFill>
              </a:rPr>
              <a:t>We need your support to help your child practise reading and develop prosody within a book they have already read at school.</a:t>
            </a:r>
          </a:p>
          <a:p>
            <a:r>
              <a:rPr lang="en-GB" dirty="0">
                <a:solidFill>
                  <a:schemeClr val="tx1"/>
                </a:solidFill>
              </a:rPr>
              <a:t>The book will be matched to their phonic stage and be fully decodable.</a:t>
            </a:r>
          </a:p>
          <a:p>
            <a:r>
              <a:rPr lang="en-GB" dirty="0">
                <a:solidFill>
                  <a:schemeClr val="tx1"/>
                </a:solidFill>
              </a:rPr>
              <a:t>If your child is reading it with little help, please don’t worry that it’s too easy – your child needs to develop fluency and confidence in reading. These books are there to celebrate your child’s wonderful reading!</a:t>
            </a:r>
          </a:p>
          <a:p>
            <a:r>
              <a:rPr lang="en-GB" dirty="0">
                <a:solidFill>
                  <a:schemeClr val="tx1"/>
                </a:solidFill>
              </a:rPr>
              <a:t>When your child is reading, listen with interest and encourage, praise and enthusiastically acknowledge their achievements, no matter how small! </a:t>
            </a:r>
          </a:p>
          <a:p>
            <a:r>
              <a:rPr lang="en-GB" dirty="0">
                <a:solidFill>
                  <a:schemeClr val="tx1"/>
                </a:solidFill>
              </a:rPr>
              <a:t>Your child will bring home their reading practice book every Friday to be returned the following Friday.</a:t>
            </a:r>
          </a:p>
        </p:txBody>
      </p:sp>
    </p:spTree>
    <p:extLst>
      <p:ext uri="{BB962C8B-B14F-4D97-AF65-F5344CB8AC3E}">
        <p14:creationId xmlns:p14="http://schemas.microsoft.com/office/powerpoint/2010/main" val="11086259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A189F6F-96E6-59DF-307C-E0D51F925E9E}"/>
              </a:ext>
            </a:extLst>
          </p:cNvPr>
          <p:cNvPicPr>
            <a:picLocks noChangeAspect="1"/>
          </p:cNvPicPr>
          <p:nvPr/>
        </p:nvPicPr>
        <p:blipFill>
          <a:blip r:embed="rId2"/>
          <a:stretch>
            <a:fillRect/>
          </a:stretch>
        </p:blipFill>
        <p:spPr>
          <a:xfrm>
            <a:off x="51977" y="0"/>
            <a:ext cx="12088045" cy="6858000"/>
          </a:xfrm>
          <a:prstGeom prst="rect">
            <a:avLst/>
          </a:prstGeom>
        </p:spPr>
      </p:pic>
    </p:spTree>
    <p:extLst>
      <p:ext uri="{BB962C8B-B14F-4D97-AF65-F5344CB8AC3E}">
        <p14:creationId xmlns:p14="http://schemas.microsoft.com/office/powerpoint/2010/main" val="25915504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985ABE8-0CA9-C4D1-DD01-271D4BA62E88}"/>
              </a:ext>
            </a:extLst>
          </p:cNvPr>
          <p:cNvPicPr>
            <a:picLocks noChangeAspect="1"/>
          </p:cNvPicPr>
          <p:nvPr/>
        </p:nvPicPr>
        <p:blipFill>
          <a:blip r:embed="rId2"/>
          <a:stretch>
            <a:fillRect/>
          </a:stretch>
        </p:blipFill>
        <p:spPr>
          <a:xfrm>
            <a:off x="42622" y="0"/>
            <a:ext cx="12106756" cy="6858000"/>
          </a:xfrm>
          <a:prstGeom prst="rect">
            <a:avLst/>
          </a:prstGeom>
        </p:spPr>
      </p:pic>
    </p:spTree>
    <p:extLst>
      <p:ext uri="{BB962C8B-B14F-4D97-AF65-F5344CB8AC3E}">
        <p14:creationId xmlns:p14="http://schemas.microsoft.com/office/powerpoint/2010/main" val="1206274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DBE4812-6E60-6C51-CCA4-ED80FCF270E3}"/>
              </a:ext>
            </a:extLst>
          </p:cNvPr>
          <p:cNvPicPr>
            <a:picLocks noChangeAspect="1"/>
          </p:cNvPicPr>
          <p:nvPr/>
        </p:nvPicPr>
        <p:blipFill>
          <a:blip r:embed="rId2"/>
          <a:stretch>
            <a:fillRect/>
          </a:stretch>
        </p:blipFill>
        <p:spPr>
          <a:xfrm>
            <a:off x="48406" y="0"/>
            <a:ext cx="12095188" cy="6858000"/>
          </a:xfrm>
          <a:prstGeom prst="rect">
            <a:avLst/>
          </a:prstGeom>
        </p:spPr>
      </p:pic>
    </p:spTree>
    <p:extLst>
      <p:ext uri="{BB962C8B-B14F-4D97-AF65-F5344CB8AC3E}">
        <p14:creationId xmlns:p14="http://schemas.microsoft.com/office/powerpoint/2010/main" val="21748692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90C4F5C-46A2-1000-D6B9-86E0EAB0C196}"/>
              </a:ext>
            </a:extLst>
          </p:cNvPr>
          <p:cNvPicPr>
            <a:picLocks noChangeAspect="1"/>
          </p:cNvPicPr>
          <p:nvPr/>
        </p:nvPicPr>
        <p:blipFill>
          <a:blip r:embed="rId2"/>
          <a:stretch>
            <a:fillRect/>
          </a:stretch>
        </p:blipFill>
        <p:spPr>
          <a:xfrm>
            <a:off x="31836" y="0"/>
            <a:ext cx="12128327" cy="6858000"/>
          </a:xfrm>
          <a:prstGeom prst="rect">
            <a:avLst/>
          </a:prstGeom>
        </p:spPr>
      </p:pic>
    </p:spTree>
    <p:extLst>
      <p:ext uri="{BB962C8B-B14F-4D97-AF65-F5344CB8AC3E}">
        <p14:creationId xmlns:p14="http://schemas.microsoft.com/office/powerpoint/2010/main" val="33387173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18646BC-EA95-73A4-2F47-3C5848C920EA}"/>
              </a:ext>
            </a:extLst>
          </p:cNvPr>
          <p:cNvPicPr>
            <a:picLocks noChangeAspect="1"/>
          </p:cNvPicPr>
          <p:nvPr/>
        </p:nvPicPr>
        <p:blipFill>
          <a:blip r:embed="rId2"/>
          <a:stretch>
            <a:fillRect/>
          </a:stretch>
        </p:blipFill>
        <p:spPr>
          <a:xfrm>
            <a:off x="63759" y="0"/>
            <a:ext cx="12064482" cy="6858000"/>
          </a:xfrm>
          <a:prstGeom prst="rect">
            <a:avLst/>
          </a:prstGeom>
        </p:spPr>
      </p:pic>
    </p:spTree>
    <p:extLst>
      <p:ext uri="{BB962C8B-B14F-4D97-AF65-F5344CB8AC3E}">
        <p14:creationId xmlns:p14="http://schemas.microsoft.com/office/powerpoint/2010/main" val="27011178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059862A-C805-871E-8F47-07BE45EE65F0}"/>
              </a:ext>
            </a:extLst>
          </p:cNvPr>
          <p:cNvPicPr>
            <a:picLocks noChangeAspect="1"/>
          </p:cNvPicPr>
          <p:nvPr/>
        </p:nvPicPr>
        <p:blipFill>
          <a:blip r:embed="rId2"/>
          <a:stretch>
            <a:fillRect/>
          </a:stretch>
        </p:blipFill>
        <p:spPr>
          <a:xfrm>
            <a:off x="47299" y="0"/>
            <a:ext cx="12097401" cy="6858000"/>
          </a:xfrm>
          <a:prstGeom prst="rect">
            <a:avLst/>
          </a:prstGeom>
        </p:spPr>
      </p:pic>
    </p:spTree>
    <p:extLst>
      <p:ext uri="{BB962C8B-B14F-4D97-AF65-F5344CB8AC3E}">
        <p14:creationId xmlns:p14="http://schemas.microsoft.com/office/powerpoint/2010/main" val="36743841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83F4AA7-D477-4D85-E1B2-46D057FBF23A}"/>
              </a:ext>
            </a:extLst>
          </p:cNvPr>
          <p:cNvPicPr>
            <a:picLocks noChangeAspect="1"/>
          </p:cNvPicPr>
          <p:nvPr/>
        </p:nvPicPr>
        <p:blipFill>
          <a:blip r:embed="rId2"/>
          <a:stretch>
            <a:fillRect/>
          </a:stretch>
        </p:blipFill>
        <p:spPr>
          <a:xfrm>
            <a:off x="67296" y="0"/>
            <a:ext cx="12057408" cy="6858000"/>
          </a:xfrm>
          <a:prstGeom prst="rect">
            <a:avLst/>
          </a:prstGeom>
        </p:spPr>
      </p:pic>
    </p:spTree>
    <p:extLst>
      <p:ext uri="{BB962C8B-B14F-4D97-AF65-F5344CB8AC3E}">
        <p14:creationId xmlns:p14="http://schemas.microsoft.com/office/powerpoint/2010/main" val="42403604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31850" y="388189"/>
            <a:ext cx="10515600" cy="1136979"/>
          </a:xfrm>
        </p:spPr>
        <p:txBody>
          <a:bodyPr>
            <a:normAutofit fontScale="90000"/>
          </a:bodyPr>
          <a:lstStyle/>
          <a:p>
            <a:r>
              <a:rPr lang="en-GB" dirty="0"/>
              <a:t>Tips for reading with your child checklist</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8200" y="1525168"/>
            <a:ext cx="10515600" cy="5175848"/>
          </a:xfrm>
        </p:spPr>
        <p:txBody>
          <a:bodyPr>
            <a:normAutofit lnSpcReduction="10000"/>
          </a:bodyPr>
          <a:lstStyle/>
          <a:p>
            <a:r>
              <a:rPr lang="en-GB" sz="1400" dirty="0">
                <a:solidFill>
                  <a:schemeClr val="tx1"/>
                </a:solidFill>
              </a:rPr>
              <a:t>• Before reading the book, look at the title of the book and discuss what they can see on the cover. </a:t>
            </a:r>
          </a:p>
          <a:p>
            <a:r>
              <a:rPr lang="en-GB" sz="1400" dirty="0">
                <a:solidFill>
                  <a:schemeClr val="tx1"/>
                </a:solidFill>
              </a:rPr>
              <a:t>• Let your child turn the pages themselves so they are in charge of their reading. </a:t>
            </a:r>
            <a:br>
              <a:rPr lang="en-GB" sz="1400" dirty="0">
                <a:solidFill>
                  <a:schemeClr val="tx1"/>
                </a:solidFill>
              </a:rPr>
            </a:br>
            <a:r>
              <a:rPr lang="en-GB" sz="1400" dirty="0">
                <a:solidFill>
                  <a:schemeClr val="tx1"/>
                </a:solidFill>
              </a:rPr>
              <a:t/>
            </a:r>
            <a:br>
              <a:rPr lang="en-GB" sz="1400" dirty="0">
                <a:solidFill>
                  <a:schemeClr val="tx1"/>
                </a:solidFill>
              </a:rPr>
            </a:br>
            <a:r>
              <a:rPr lang="en-GB" sz="1400" dirty="0">
                <a:solidFill>
                  <a:schemeClr val="tx1"/>
                </a:solidFill>
              </a:rPr>
              <a:t>• Ask your child to read the GPCs on the inside cover at the front of the book. </a:t>
            </a:r>
            <a:br>
              <a:rPr lang="en-GB" sz="1400" dirty="0">
                <a:solidFill>
                  <a:schemeClr val="tx1"/>
                </a:solidFill>
              </a:rPr>
            </a:br>
            <a:r>
              <a:rPr lang="en-GB" sz="1400" dirty="0">
                <a:solidFill>
                  <a:schemeClr val="tx1"/>
                </a:solidFill>
              </a:rPr>
              <a:t/>
            </a:r>
            <a:br>
              <a:rPr lang="en-GB" sz="1400" dirty="0">
                <a:solidFill>
                  <a:schemeClr val="tx1"/>
                </a:solidFill>
              </a:rPr>
            </a:br>
            <a:r>
              <a:rPr lang="en-GB" sz="1400" dirty="0">
                <a:solidFill>
                  <a:schemeClr val="tx1"/>
                </a:solidFill>
              </a:rPr>
              <a:t>• Ask them to read the words on the inside cover by sounding out and blending. </a:t>
            </a:r>
            <a:br>
              <a:rPr lang="en-GB" sz="1400" dirty="0">
                <a:solidFill>
                  <a:schemeClr val="tx1"/>
                </a:solidFill>
              </a:rPr>
            </a:br>
            <a:r>
              <a:rPr lang="en-GB" sz="1400" dirty="0">
                <a:solidFill>
                  <a:schemeClr val="tx1"/>
                </a:solidFill>
              </a:rPr>
              <a:t/>
            </a:r>
            <a:br>
              <a:rPr lang="en-GB" sz="1400" dirty="0">
                <a:solidFill>
                  <a:schemeClr val="tx1"/>
                </a:solidFill>
              </a:rPr>
            </a:br>
            <a:r>
              <a:rPr lang="en-GB" sz="1400" dirty="0">
                <a:solidFill>
                  <a:schemeClr val="tx1"/>
                </a:solidFill>
              </a:rPr>
              <a:t>• Ask your child to read the tricky words. Ask them to find the tricky bit before they say the word. </a:t>
            </a:r>
            <a:br>
              <a:rPr lang="en-GB" sz="1400" dirty="0">
                <a:solidFill>
                  <a:schemeClr val="tx1"/>
                </a:solidFill>
              </a:rPr>
            </a:br>
            <a:r>
              <a:rPr lang="en-GB" sz="1400" dirty="0">
                <a:solidFill>
                  <a:schemeClr val="tx1"/>
                </a:solidFill>
              </a:rPr>
              <a:t/>
            </a:r>
            <a:br>
              <a:rPr lang="en-GB" sz="1400" dirty="0">
                <a:solidFill>
                  <a:schemeClr val="tx1"/>
                </a:solidFill>
              </a:rPr>
            </a:br>
            <a:r>
              <a:rPr lang="en-GB" sz="1400" dirty="0">
                <a:solidFill>
                  <a:schemeClr val="tx1"/>
                </a:solidFill>
              </a:rPr>
              <a:t>• Ask them to read the vocabulary words. Talk about the words and what they mean. It might help to show them pictures if they are unsure what the word represents. </a:t>
            </a:r>
            <a:br>
              <a:rPr lang="en-GB" sz="1400" dirty="0">
                <a:solidFill>
                  <a:schemeClr val="tx1"/>
                </a:solidFill>
              </a:rPr>
            </a:br>
            <a:r>
              <a:rPr lang="en-GB" sz="1400" dirty="0">
                <a:solidFill>
                  <a:schemeClr val="tx1"/>
                </a:solidFill>
              </a:rPr>
              <a:t/>
            </a:r>
            <a:br>
              <a:rPr lang="en-GB" sz="1400" dirty="0">
                <a:solidFill>
                  <a:schemeClr val="tx1"/>
                </a:solidFill>
              </a:rPr>
            </a:br>
            <a:r>
              <a:rPr lang="en-GB" sz="1400" dirty="0">
                <a:solidFill>
                  <a:schemeClr val="tx1"/>
                </a:solidFill>
              </a:rPr>
              <a:t>• Now ask your child to read the book. They should read most words fluently but can sound out and blend any unknown words. This could be in their head or out loud. Allow your child to point to the words themselves as they read them. </a:t>
            </a:r>
            <a:br>
              <a:rPr lang="en-GB" sz="1400" dirty="0">
                <a:solidFill>
                  <a:schemeClr val="tx1"/>
                </a:solidFill>
              </a:rPr>
            </a:br>
            <a:r>
              <a:rPr lang="en-GB" sz="1400" dirty="0">
                <a:solidFill>
                  <a:schemeClr val="tx1"/>
                </a:solidFill>
              </a:rPr>
              <a:t/>
            </a:r>
            <a:br>
              <a:rPr lang="en-GB" sz="1400" dirty="0">
                <a:solidFill>
                  <a:schemeClr val="tx1"/>
                </a:solidFill>
              </a:rPr>
            </a:br>
            <a:r>
              <a:rPr lang="en-GB" sz="1400" dirty="0">
                <a:solidFill>
                  <a:schemeClr val="tx1"/>
                </a:solidFill>
              </a:rPr>
              <a:t>• If your child has had to sound out the word, make sure they re-read the whole word before moving on. If they have had to sound out several words in a sentence, ask them to re-read the full sentence. </a:t>
            </a:r>
            <a:br>
              <a:rPr lang="en-GB" sz="1400" dirty="0">
                <a:solidFill>
                  <a:schemeClr val="tx1"/>
                </a:solidFill>
              </a:rPr>
            </a:br>
            <a:r>
              <a:rPr lang="en-GB" sz="1400" dirty="0">
                <a:solidFill>
                  <a:schemeClr val="tx1"/>
                </a:solidFill>
              </a:rPr>
              <a:t/>
            </a:r>
            <a:br>
              <a:rPr lang="en-GB" sz="1400" dirty="0">
                <a:solidFill>
                  <a:schemeClr val="tx1"/>
                </a:solidFill>
              </a:rPr>
            </a:br>
            <a:r>
              <a:rPr lang="en-GB" sz="1400" dirty="0">
                <a:solidFill>
                  <a:schemeClr val="tx1"/>
                </a:solidFill>
              </a:rPr>
              <a:t>• If they are struggling, say the sounds together so the child can orally blend. If they still can’t read the word, read it to them. Don’t encourage your child to guess or look at the pictures for clues. Previously this was used as a strategy for working out an unknown word, but as this doesn’t help the children to practise their phonic knowledge, it can no longer be used. </a:t>
            </a:r>
            <a:br>
              <a:rPr lang="en-GB" sz="1400" dirty="0">
                <a:solidFill>
                  <a:schemeClr val="tx1"/>
                </a:solidFill>
              </a:rPr>
            </a:br>
            <a:r>
              <a:rPr lang="en-GB" sz="1400" dirty="0">
                <a:solidFill>
                  <a:schemeClr val="tx1"/>
                </a:solidFill>
              </a:rPr>
              <a:t/>
            </a:r>
            <a:br>
              <a:rPr lang="en-GB" sz="1400" dirty="0">
                <a:solidFill>
                  <a:schemeClr val="tx1"/>
                </a:solidFill>
              </a:rPr>
            </a:br>
            <a:r>
              <a:rPr lang="en-GB" sz="1400" dirty="0">
                <a:solidFill>
                  <a:schemeClr val="tx1"/>
                </a:solidFill>
              </a:rPr>
              <a:t>• If your child can read each page fluently, celebrate their success! Now they can focus on using prosody, reading the sentences with expression. Your child will have focused on this during one of their reading practice sessions in school. </a:t>
            </a:r>
            <a:br>
              <a:rPr lang="en-GB" sz="1400" dirty="0">
                <a:solidFill>
                  <a:schemeClr val="tx1"/>
                </a:solidFill>
              </a:rPr>
            </a:br>
            <a:r>
              <a:rPr lang="en-GB" sz="1400" dirty="0">
                <a:solidFill>
                  <a:schemeClr val="tx1"/>
                </a:solidFill>
              </a:rPr>
              <a:t/>
            </a:r>
            <a:br>
              <a:rPr lang="en-GB" sz="1400" dirty="0">
                <a:solidFill>
                  <a:schemeClr val="tx1"/>
                </a:solidFill>
              </a:rPr>
            </a:br>
            <a:r>
              <a:rPr lang="en-GB" sz="1400" dirty="0">
                <a:solidFill>
                  <a:schemeClr val="tx1"/>
                </a:solidFill>
              </a:rPr>
              <a:t>• At the end of the book, you can check your child’s understanding by asking the comprehension questions at the back. You could also ask about what has just happened in the story as they are reading. Only do this as far as the child is interested. We want reading at home to be a positive experience, not a test!</a:t>
            </a:r>
          </a:p>
        </p:txBody>
      </p:sp>
    </p:spTree>
    <p:extLst>
      <p:ext uri="{BB962C8B-B14F-4D97-AF65-F5344CB8AC3E}">
        <p14:creationId xmlns:p14="http://schemas.microsoft.com/office/powerpoint/2010/main" val="31313701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44550" y="156984"/>
            <a:ext cx="10515600" cy="1136979"/>
          </a:xfrm>
        </p:spPr>
        <p:txBody>
          <a:bodyPr>
            <a:normAutofit/>
          </a:bodyPr>
          <a:lstStyle/>
          <a:p>
            <a:r>
              <a:rPr lang="en-GB" dirty="0"/>
              <a:t>The Share a Story library book:</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293963"/>
            <a:ext cx="10515600" cy="5175848"/>
          </a:xfrm>
        </p:spPr>
        <p:txBody>
          <a:bodyPr>
            <a:normAutofit/>
          </a:bodyPr>
          <a:lstStyle/>
          <a:p>
            <a:r>
              <a:rPr lang="en-GB" dirty="0">
                <a:solidFill>
                  <a:schemeClr val="tx1"/>
                </a:solidFill>
              </a:rPr>
              <a:t>To encourage your child to become a lifelong reader, it is important that they learn to read for pleasure. The sharing book is a book they have chosen for you from our school library to enjoy together. </a:t>
            </a:r>
          </a:p>
          <a:p>
            <a:r>
              <a:rPr lang="en-GB" dirty="0">
                <a:solidFill>
                  <a:schemeClr val="tx1"/>
                </a:solidFill>
              </a:rPr>
              <a:t>Please remember that you shouldn’t expect your child to read this alone. Read it to or with them. Discuss the pictures, enjoy the story, predict what might happen next, use different voices for the characters, explore the facts in a non-fiction book. The main thing is that you have fun!</a:t>
            </a:r>
          </a:p>
        </p:txBody>
      </p:sp>
    </p:spTree>
    <p:extLst>
      <p:ext uri="{BB962C8B-B14F-4D97-AF65-F5344CB8AC3E}">
        <p14:creationId xmlns:p14="http://schemas.microsoft.com/office/powerpoint/2010/main" val="2318572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844550" y="156984"/>
            <a:ext cx="10515600" cy="1136979"/>
          </a:xfrm>
        </p:spPr>
        <p:txBody>
          <a:bodyPr>
            <a:normAutofit/>
          </a:bodyPr>
          <a:lstStyle/>
          <a:p>
            <a:r>
              <a:rPr lang="en-GB" dirty="0"/>
              <a:t>Studies have shown…</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293963"/>
            <a:ext cx="10515600" cy="5175848"/>
          </a:xfrm>
        </p:spPr>
        <p:txBody>
          <a:bodyPr>
            <a:normAutofit/>
          </a:bodyPr>
          <a:lstStyle/>
          <a:p>
            <a:r>
              <a:rPr lang="en-GB" dirty="0">
                <a:solidFill>
                  <a:schemeClr val="tx1"/>
                </a:solidFill>
              </a:rPr>
              <a:t>Reading with your children builds warm and happy associations with books, increasing the likelihood that children will find reading enjoyable in the future. </a:t>
            </a:r>
          </a:p>
          <a:p>
            <a:r>
              <a:rPr lang="en-GB" dirty="0">
                <a:solidFill>
                  <a:schemeClr val="tx1"/>
                </a:solidFill>
              </a:rPr>
              <a:t>Reading at home boosts school performance later on. It also increases vocabulary, raises self-esteem, builds good communication skills.</a:t>
            </a:r>
          </a:p>
          <a:p>
            <a:endParaRPr lang="en-GB" dirty="0">
              <a:solidFill>
                <a:schemeClr val="tx1"/>
              </a:solidFill>
            </a:endParaRPr>
          </a:p>
          <a:p>
            <a:endParaRPr lang="en-GB" dirty="0">
              <a:solidFill>
                <a:schemeClr val="tx1"/>
              </a:solidFill>
            </a:endParaRPr>
          </a:p>
        </p:txBody>
      </p:sp>
      <p:pic>
        <p:nvPicPr>
          <p:cNvPr id="5" name="Picture 4">
            <a:extLst>
              <a:ext uri="{FF2B5EF4-FFF2-40B4-BE49-F238E27FC236}">
                <a16:creationId xmlns:a16="http://schemas.microsoft.com/office/drawing/2014/main" id="{3AE63290-0B6C-D0C7-C572-2F30B58CC215}"/>
              </a:ext>
            </a:extLst>
          </p:cNvPr>
          <p:cNvPicPr>
            <a:picLocks noChangeAspect="1"/>
          </p:cNvPicPr>
          <p:nvPr/>
        </p:nvPicPr>
        <p:blipFill>
          <a:blip r:embed="rId2"/>
          <a:stretch>
            <a:fillRect/>
          </a:stretch>
        </p:blipFill>
        <p:spPr>
          <a:xfrm>
            <a:off x="7925617" y="2674492"/>
            <a:ext cx="2448267" cy="3372321"/>
          </a:xfrm>
          <a:prstGeom prst="rect">
            <a:avLst/>
          </a:prstGeom>
        </p:spPr>
      </p:pic>
    </p:spTree>
    <p:extLst>
      <p:ext uri="{BB962C8B-B14F-4D97-AF65-F5344CB8AC3E}">
        <p14:creationId xmlns:p14="http://schemas.microsoft.com/office/powerpoint/2010/main" val="15659910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BCD82-D9D1-2155-D62B-1C8D33E9D691}"/>
              </a:ext>
            </a:extLst>
          </p:cNvPr>
          <p:cNvSpPr>
            <a:spLocks noGrp="1"/>
          </p:cNvSpPr>
          <p:nvPr>
            <p:ph type="title"/>
          </p:nvPr>
        </p:nvSpPr>
        <p:spPr>
          <a:xfrm>
            <a:off x="404764" y="388189"/>
            <a:ext cx="4391523" cy="1474263"/>
          </a:xfrm>
        </p:spPr>
        <p:txBody>
          <a:bodyPr>
            <a:normAutofit fontScale="90000"/>
          </a:bodyPr>
          <a:lstStyle/>
          <a:p>
            <a:r>
              <a:rPr lang="en-GB" dirty="0"/>
              <a:t>Parent Reading update</a:t>
            </a:r>
          </a:p>
        </p:txBody>
      </p:sp>
      <p:sp>
        <p:nvSpPr>
          <p:cNvPr id="3" name="Text Placeholder 2">
            <a:extLst>
              <a:ext uri="{FF2B5EF4-FFF2-40B4-BE49-F238E27FC236}">
                <a16:creationId xmlns:a16="http://schemas.microsoft.com/office/drawing/2014/main" id="{3320148C-97EC-C76E-E2E6-88156AB69619}"/>
              </a:ext>
            </a:extLst>
          </p:cNvPr>
          <p:cNvSpPr>
            <a:spLocks noGrp="1"/>
          </p:cNvSpPr>
          <p:nvPr>
            <p:ph type="body" idx="1"/>
          </p:nvPr>
        </p:nvSpPr>
        <p:spPr>
          <a:xfrm>
            <a:off x="831850" y="1293963"/>
            <a:ext cx="10515600" cy="5175848"/>
          </a:xfrm>
        </p:spPr>
        <p:txBody>
          <a:bodyPr>
            <a:normAutofit/>
          </a:bodyPr>
          <a:lstStyle/>
          <a:p>
            <a:endParaRPr lang="en-GB" dirty="0">
              <a:solidFill>
                <a:schemeClr val="tx1"/>
              </a:solidFill>
            </a:endParaRPr>
          </a:p>
          <a:p>
            <a:endParaRPr lang="en-GB" dirty="0">
              <a:solidFill>
                <a:schemeClr val="tx1"/>
              </a:solidFill>
            </a:endParaRPr>
          </a:p>
        </p:txBody>
      </p:sp>
      <p:pic>
        <p:nvPicPr>
          <p:cNvPr id="6" name="Picture 5">
            <a:extLst>
              <a:ext uri="{FF2B5EF4-FFF2-40B4-BE49-F238E27FC236}">
                <a16:creationId xmlns:a16="http://schemas.microsoft.com/office/drawing/2014/main" id="{9DB949A0-2FE8-90FB-8A7E-3C529FE60816}"/>
              </a:ext>
            </a:extLst>
          </p:cNvPr>
          <p:cNvPicPr>
            <a:picLocks noChangeAspect="1"/>
          </p:cNvPicPr>
          <p:nvPr/>
        </p:nvPicPr>
        <p:blipFill>
          <a:blip r:embed="rId2"/>
          <a:stretch>
            <a:fillRect/>
          </a:stretch>
        </p:blipFill>
        <p:spPr>
          <a:xfrm>
            <a:off x="5579153" y="0"/>
            <a:ext cx="4985430" cy="6858000"/>
          </a:xfrm>
          <a:prstGeom prst="rect">
            <a:avLst/>
          </a:prstGeom>
        </p:spPr>
      </p:pic>
    </p:spTree>
    <p:extLst>
      <p:ext uri="{BB962C8B-B14F-4D97-AF65-F5344CB8AC3E}">
        <p14:creationId xmlns:p14="http://schemas.microsoft.com/office/powerpoint/2010/main" val="4156739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BB475-A310-7530-0108-1FB02BFB8F2F}"/>
              </a:ext>
            </a:extLst>
          </p:cNvPr>
          <p:cNvSpPr>
            <a:spLocks noGrp="1"/>
          </p:cNvSpPr>
          <p:nvPr>
            <p:ph type="title"/>
          </p:nvPr>
        </p:nvSpPr>
        <p:spPr>
          <a:xfrm>
            <a:off x="831850" y="1709738"/>
            <a:ext cx="10515600" cy="1387145"/>
          </a:xfrm>
        </p:spPr>
        <p:txBody>
          <a:bodyPr>
            <a:normAutofit fontScale="90000"/>
          </a:bodyPr>
          <a:lstStyle/>
          <a:p>
            <a:pPr algn="ctr"/>
            <a:r>
              <a:rPr lang="en-GB" dirty="0"/>
              <a:t>Thank you!</a:t>
            </a:r>
            <a:br>
              <a:rPr lang="en-GB" dirty="0"/>
            </a:br>
            <a:r>
              <a:rPr lang="en-GB" dirty="0"/>
              <a:t>Any questions?</a:t>
            </a:r>
          </a:p>
        </p:txBody>
      </p:sp>
    </p:spTree>
    <p:extLst>
      <p:ext uri="{BB962C8B-B14F-4D97-AF65-F5344CB8AC3E}">
        <p14:creationId xmlns:p14="http://schemas.microsoft.com/office/powerpoint/2010/main" val="27671769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E8263807155D345B519FD1ABA832468" ma:contentTypeVersion="17" ma:contentTypeDescription="Create a new document." ma:contentTypeScope="" ma:versionID="8160caa7865ee297711c93ffa37aa62b">
  <xsd:schema xmlns:xsd="http://www.w3.org/2001/XMLSchema" xmlns:xs="http://www.w3.org/2001/XMLSchema" xmlns:p="http://schemas.microsoft.com/office/2006/metadata/properties" xmlns:ns2="2b1d4188-7f33-45cb-8128-d2be39aa6170" xmlns:ns3="125b305f-49bd-4066-9e3e-98cbc98a7930" targetNamespace="http://schemas.microsoft.com/office/2006/metadata/properties" ma:root="true" ma:fieldsID="97110345a1dc2d62abcd6e777c8c88cf" ns2:_="" ns3:_="">
    <xsd:import namespace="2b1d4188-7f33-45cb-8128-d2be39aa6170"/>
    <xsd:import namespace="125b305f-49bd-4066-9e3e-98cbc98a793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3:MediaLengthInSeconds" minOccurs="0"/>
                <xsd:element ref="ns3:lcf76f155ced4ddcb4097134ff3c332f" minOccurs="0"/>
                <xsd:element ref="ns2:TaxCatchAll"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1d4188-7f33-45cb-8128-d2be39aa6170"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ac6c2acc-6851-4301-97cf-61b762822469}" ma:internalName="TaxCatchAll" ma:showField="CatchAllData" ma:web="2b1d4188-7f33-45cb-8128-d2be39aa6170">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125b305f-49bd-4066-9e3e-98cbc98a793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d6d3b8f-2346-4b02-90a7-a8bf17e3035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46BDD52-8476-4A4E-94E1-753275463D33}">
  <ds:schemaRefs>
    <ds:schemaRef ds:uri="http://schemas.microsoft.com/sharepoint/v3/contenttype/forms"/>
  </ds:schemaRefs>
</ds:datastoreItem>
</file>

<file path=customXml/itemProps2.xml><?xml version="1.0" encoding="utf-8"?>
<ds:datastoreItem xmlns:ds="http://schemas.openxmlformats.org/officeDocument/2006/customXml" ds:itemID="{86710DB1-9C5C-4FED-BEA2-D5704ED5E0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b1d4188-7f33-45cb-8128-d2be39aa6170"/>
    <ds:schemaRef ds:uri="125b305f-49bd-4066-9e3e-98cbc98a79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100</TotalTime>
  <Words>1632</Words>
  <Application>Microsoft Office PowerPoint</Application>
  <PresentationFormat>Widescreen</PresentationFormat>
  <Paragraphs>95</Paragraphs>
  <Slides>28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Arial</vt:lpstr>
      <vt:lpstr>Calibri</vt:lpstr>
      <vt:lpstr>Calibri Light</vt:lpstr>
      <vt:lpstr>Office Theme</vt:lpstr>
      <vt:lpstr>Little Wandle Parent Workshop</vt:lpstr>
      <vt:lpstr>Our Phonics and Reading Rational </vt:lpstr>
      <vt:lpstr>What is phonics?</vt:lpstr>
      <vt:lpstr>Key words: phoneme and grapheme</vt:lpstr>
      <vt:lpstr>Key words: digraph and trigraph</vt:lpstr>
      <vt:lpstr>Knowing the GPCs</vt:lpstr>
      <vt:lpstr>Blending</vt:lpstr>
      <vt:lpstr>How we teach blending</vt:lpstr>
      <vt:lpstr>Tricky Words</vt:lpstr>
      <vt:lpstr>How we teach tricky words</vt:lpstr>
      <vt:lpstr>Daily Phonics Lessons: What they look like</vt:lpstr>
      <vt:lpstr>Daily Phonics Lessons: Coverage</vt:lpstr>
      <vt:lpstr>Keep Up</vt:lpstr>
      <vt:lpstr>Reading Practice Sessions </vt:lpstr>
      <vt:lpstr>Reading at Home</vt:lpstr>
      <vt:lpstr>The Reading Practice Book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Tips for reading with your child checklist</vt:lpstr>
      <vt:lpstr>The Share a Story library book:</vt:lpstr>
      <vt:lpstr>Studies have shown…</vt:lpstr>
      <vt:lpstr>Parent Reading update</vt:lpstr>
      <vt:lpstr>Thank you! 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Little Wandle Parent Presentation</dc:title>
  <dc:creator>Sophie Millington</dc:creator>
  <cp:lastModifiedBy>Sophie Millington</cp:lastModifiedBy>
  <cp:revision>3</cp:revision>
  <dcterms:created xsi:type="dcterms:W3CDTF">2023-09-11T17:57:50Z</dcterms:created>
  <dcterms:modified xsi:type="dcterms:W3CDTF">2023-10-04T12:14:39Z</dcterms:modified>
</cp:coreProperties>
</file>